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7" r:id="rId2"/>
    <p:sldId id="258" r:id="rId3"/>
    <p:sldId id="591" r:id="rId4"/>
    <p:sldId id="585" r:id="rId5"/>
    <p:sldId id="586" r:id="rId6"/>
    <p:sldId id="590" r:id="rId7"/>
    <p:sldId id="589" r:id="rId8"/>
    <p:sldId id="592" r:id="rId9"/>
    <p:sldId id="584" r:id="rId10"/>
    <p:sldId id="593" r:id="rId11"/>
    <p:sldId id="564" r:id="rId12"/>
    <p:sldId id="565" r:id="rId13"/>
    <p:sldId id="595" r:id="rId14"/>
    <p:sldId id="566" r:id="rId15"/>
    <p:sldId id="567" r:id="rId16"/>
    <p:sldId id="568" r:id="rId17"/>
    <p:sldId id="575" r:id="rId18"/>
    <p:sldId id="574" r:id="rId19"/>
    <p:sldId id="577" r:id="rId20"/>
    <p:sldId id="576" r:id="rId21"/>
    <p:sldId id="597" r:id="rId22"/>
    <p:sldId id="569" r:id="rId23"/>
    <p:sldId id="570" r:id="rId24"/>
    <p:sldId id="598" r:id="rId25"/>
    <p:sldId id="559" r:id="rId26"/>
    <p:sldId id="578" r:id="rId27"/>
    <p:sldId id="571" r:id="rId28"/>
    <p:sldId id="572" r:id="rId29"/>
    <p:sldId id="579" r:id="rId30"/>
    <p:sldId id="580" r:id="rId31"/>
    <p:sldId id="599" r:id="rId32"/>
    <p:sldId id="581" r:id="rId33"/>
    <p:sldId id="582" r:id="rId34"/>
    <p:sldId id="562" r:id="rId35"/>
    <p:sldId id="560" r:id="rId36"/>
    <p:sldId id="561" r:id="rId37"/>
    <p:sldId id="56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26B82D-4A80-5442-ADFA-E713DD9345C6}">
          <p14:sldIdLst>
            <p14:sldId id="257"/>
          </p14:sldIdLst>
        </p14:section>
        <p14:section name="Usability" id="{1E554E7E-B53A-C44E-A0C2-C87240A1FD47}">
          <p14:sldIdLst>
            <p14:sldId id="258"/>
            <p14:sldId id="591"/>
          </p14:sldIdLst>
        </p14:section>
        <p14:section name="Untitled Section" id="{859FD862-3937-644D-BAAC-19291F921CB7}">
          <p14:sldIdLst>
            <p14:sldId id="585"/>
            <p14:sldId id="586"/>
            <p14:sldId id="590"/>
            <p14:sldId id="589"/>
            <p14:sldId id="592"/>
          </p14:sldIdLst>
        </p14:section>
        <p14:section name="Usability" id="{411C1192-50C9-084B-884E-3E5E09CBC5B3}">
          <p14:sldIdLst>
            <p14:sldId id="584"/>
            <p14:sldId id="593"/>
            <p14:sldId id="564"/>
            <p14:sldId id="565"/>
            <p14:sldId id="595"/>
            <p14:sldId id="566"/>
            <p14:sldId id="567"/>
            <p14:sldId id="568"/>
            <p14:sldId id="575"/>
            <p14:sldId id="574"/>
            <p14:sldId id="577"/>
            <p14:sldId id="576"/>
          </p14:sldIdLst>
        </p14:section>
        <p14:section name="Usability vs Utility" id="{8BFFE053-26BE-4640-952E-F9D38A4D377F}">
          <p14:sldIdLst>
            <p14:sldId id="597"/>
            <p14:sldId id="569"/>
            <p14:sldId id="570"/>
            <p14:sldId id="598"/>
          </p14:sldIdLst>
        </p14:section>
        <p14:section name="Dimensions of usability" id="{CCD0124B-F110-A340-A813-B2D731FFEC83}">
          <p14:sldIdLst>
            <p14:sldId id="559"/>
            <p14:sldId id="578"/>
            <p14:sldId id="571"/>
            <p14:sldId id="572"/>
          </p14:sldIdLst>
        </p14:section>
        <p14:section name="Usability activity" id="{934660F5-C589-0348-90BD-D4E9CE25FECA}">
          <p14:sldIdLst>
            <p14:sldId id="579"/>
            <p14:sldId id="580"/>
            <p14:sldId id="599"/>
            <p14:sldId id="581"/>
            <p14:sldId id="582"/>
          </p14:sldIdLst>
        </p14:section>
        <p14:section name="Extras" id="{63B50592-B881-1F4A-A9FC-A6F9748ACBE3}">
          <p14:sldIdLst>
            <p14:sldId id="562"/>
            <p14:sldId id="560"/>
            <p14:sldId id="561"/>
            <p14:sldId id="5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84"/>
    <p:restoredTop sz="95728"/>
  </p:normalViewPr>
  <p:slideViewPr>
    <p:cSldViewPr snapToGrid="0" snapToObjects="1">
      <p:cViewPr varScale="1">
        <p:scale>
          <a:sx n="104" d="100"/>
          <a:sy n="104" d="100"/>
        </p:scale>
        <p:origin x="312" y="200"/>
      </p:cViewPr>
      <p:guideLst/>
    </p:cSldViewPr>
  </p:slideViewPr>
  <p:outlineViewPr>
    <p:cViewPr>
      <p:scale>
        <a:sx n="33" d="100"/>
        <a:sy n="33" d="100"/>
      </p:scale>
      <p:origin x="0" y="-11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D0D6C-137D-024A-9792-1378B1392CBD}" type="datetimeFigureOut">
              <a:rPr lang="en-US" smtClean="0"/>
              <a:t>8/31/22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CFF83-FE40-E34E-9A43-68AFB1B451E7}" type="slidenum">
              <a:rPr lang="en-US" smtClean="0"/>
              <a:t>‹#›</a:t>
            </a:fld>
            <a:endParaRPr lang="en-US"/>
          </a:p>
        </p:txBody>
      </p:sp>
    </p:spTree>
    <p:extLst>
      <p:ext uri="{BB962C8B-B14F-4D97-AF65-F5344CB8AC3E}">
        <p14:creationId xmlns:p14="http://schemas.microsoft.com/office/powerpoint/2010/main" val="78700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welcome to engineering visual interfaces for data science.  I'm Dr </a:t>
            </a:r>
            <a:r>
              <a:rPr lang="en-US" dirty="0" err="1"/>
              <a:t>Aurisano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for finding the class on Zoom.  Hopefully we will be in person again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anyone out there is comfortable turning on their cameras, that is lovely- then I feel like I am talking to students, rather than to myself.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our plan for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I’m going to introduce myself, so you know a bit about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going to get to know each other, in Zoom breakout rooms.  This will give us a chance to make sure that Zoom breakout rooms work, and we all know how to access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walk through the structure, and plan for the course.  I want to make sure everyone knows how the course will work, and what to expect, and also a bit about why the course is designed this way.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introduce the class, and what the class is about.  Since this is a new class, and one of just a few classes in human centered computing here at UC, I wanted to give an overview of the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have an introductory activity, which we will do in breakout rooms, and which I think will help motivate the discussion on Wednesday, and getting into the meat of the class.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2</a:t>
            </a:fld>
            <a:endParaRPr lang="en-US"/>
          </a:p>
        </p:txBody>
      </p:sp>
    </p:spTree>
    <p:extLst>
      <p:ext uri="{BB962C8B-B14F-4D97-AF65-F5344CB8AC3E}">
        <p14:creationId xmlns:p14="http://schemas.microsoft.com/office/powerpoint/2010/main" val="3792824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E856EC-134F-4749-B2EA-ACE3C82AE9BE}"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062037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856EC-134F-4749-B2EA-ACE3C82AE9BE}"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64338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856EC-134F-4749-B2EA-ACE3C82AE9BE}"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4023243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856EC-134F-4749-B2EA-ACE3C82AE9BE}"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03694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E856EC-134F-4749-B2EA-ACE3C82AE9BE}"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67961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E856EC-134F-4749-B2EA-ACE3C82AE9BE}" type="datetimeFigureOut">
              <a:rPr lang="en-US" smtClean="0"/>
              <a:t>8/31/22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057421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E856EC-134F-4749-B2EA-ACE3C82AE9BE}" type="datetimeFigureOut">
              <a:rPr lang="en-US" smtClean="0"/>
              <a:t>8/31/22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4088231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856EC-134F-4749-B2EA-ACE3C82AE9BE}" type="datetimeFigureOut">
              <a:rPr lang="en-US" smtClean="0"/>
              <a:t>8/31/22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65634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E856EC-134F-4749-B2EA-ACE3C82AE9BE}" type="datetimeFigureOut">
              <a:rPr lang="en-US" smtClean="0"/>
              <a:t>8/31/22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983627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E856EC-134F-4749-B2EA-ACE3C82AE9BE}" type="datetimeFigureOut">
              <a:rPr lang="en-US" smtClean="0"/>
              <a:t>8/31/22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599218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E856EC-134F-4749-B2EA-ACE3C82AE9BE}" type="datetimeFigureOut">
              <a:rPr lang="en-US" smtClean="0"/>
              <a:t>8/31/22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877213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856EC-134F-4749-B2EA-ACE3C82AE9BE}" type="datetimeFigureOut">
              <a:rPr lang="en-US" smtClean="0"/>
              <a:t>8/31/22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8167C-29BA-0F4F-ADEA-B06CA75D9A86}" type="slidenum">
              <a:rPr lang="en-US" smtClean="0"/>
              <a:t>‹#›</a:t>
            </a:fld>
            <a:endParaRPr lang="en-US"/>
          </a:p>
        </p:txBody>
      </p:sp>
    </p:spTree>
    <p:extLst>
      <p:ext uri="{BB962C8B-B14F-4D97-AF65-F5344CB8AC3E}">
        <p14:creationId xmlns:p14="http://schemas.microsoft.com/office/powerpoint/2010/main" val="16302175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19AC-00D8-134C-A11B-8CA9C53A9304}"/>
              </a:ext>
            </a:extLst>
          </p:cNvPr>
          <p:cNvSpPr>
            <a:spLocks noGrp="1"/>
          </p:cNvSpPr>
          <p:nvPr>
            <p:ph type="title"/>
          </p:nvPr>
        </p:nvSpPr>
        <p:spPr/>
        <p:txBody>
          <a:bodyPr>
            <a:normAutofit fontScale="90000"/>
          </a:bodyPr>
          <a:lstStyle/>
          <a:p>
            <a:br>
              <a:rPr lang="en-US" dirty="0"/>
            </a:br>
            <a:r>
              <a:rPr lang="en-US" dirty="0"/>
              <a:t>User Interface Design </a:t>
            </a:r>
            <a:br>
              <a:rPr lang="en-US" dirty="0"/>
            </a:br>
            <a:endParaRPr lang="en-US" dirty="0"/>
          </a:p>
        </p:txBody>
      </p:sp>
      <p:pic>
        <p:nvPicPr>
          <p:cNvPr id="1026" name="Picture 2" descr="Usability is not a feature | Work humor, Jokes, Humor">
            <a:extLst>
              <a:ext uri="{FF2B5EF4-FFF2-40B4-BE49-F238E27FC236}">
                <a16:creationId xmlns:a16="http://schemas.microsoft.com/office/drawing/2014/main" id="{31327EA6-3451-A89D-897E-DC10CAE21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91" y="2114549"/>
            <a:ext cx="10707902" cy="383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85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73B8-8145-C3F0-5392-90FA5BECA8AD}"/>
              </a:ext>
            </a:extLst>
          </p:cNvPr>
          <p:cNvSpPr>
            <a:spLocks noGrp="1"/>
          </p:cNvSpPr>
          <p:nvPr>
            <p:ph type="title"/>
          </p:nvPr>
        </p:nvSpPr>
        <p:spPr/>
        <p:txBody>
          <a:bodyPr/>
          <a:lstStyle/>
          <a:p>
            <a:r>
              <a:rPr lang="en-US" dirty="0"/>
              <a:t>What is usability? </a:t>
            </a:r>
          </a:p>
        </p:txBody>
      </p:sp>
      <p:sp>
        <p:nvSpPr>
          <p:cNvPr id="3" name="Content Placeholder 2">
            <a:extLst>
              <a:ext uri="{FF2B5EF4-FFF2-40B4-BE49-F238E27FC236}">
                <a16:creationId xmlns:a16="http://schemas.microsoft.com/office/drawing/2014/main" id="{B81FB239-CE21-2918-A2EE-ECF42D7A6CC5}"/>
              </a:ext>
            </a:extLst>
          </p:cNvPr>
          <p:cNvSpPr>
            <a:spLocks noGrp="1"/>
          </p:cNvSpPr>
          <p:nvPr>
            <p:ph idx="1"/>
          </p:nvPr>
        </p:nvSpPr>
        <p:spPr/>
        <p:txBody>
          <a:bodyPr/>
          <a:lstStyle/>
          <a:p>
            <a:r>
              <a:rPr lang="en-US" dirty="0">
                <a:solidFill>
                  <a:schemeClr val="accent1">
                    <a:lumMod val="60000"/>
                    <a:lumOff val="40000"/>
                  </a:schemeClr>
                </a:solidFill>
              </a:rPr>
              <a:t>Usability is an attribute</a:t>
            </a:r>
            <a:r>
              <a:rPr lang="en-US" dirty="0"/>
              <a:t> that assesses </a:t>
            </a:r>
            <a:r>
              <a:rPr lang="en-US" dirty="0">
                <a:solidFill>
                  <a:schemeClr val="accent1">
                    <a:lumMod val="60000"/>
                    <a:lumOff val="40000"/>
                  </a:schemeClr>
                </a:solidFill>
              </a:rPr>
              <a:t>how easy </a:t>
            </a:r>
            <a:r>
              <a:rPr lang="en-US" dirty="0"/>
              <a:t>user interfaces are to </a:t>
            </a:r>
            <a:r>
              <a:rPr lang="en-US" dirty="0">
                <a:solidFill>
                  <a:schemeClr val="accent1">
                    <a:lumMod val="60000"/>
                    <a:lumOff val="40000"/>
                  </a:schemeClr>
                </a:solidFill>
              </a:rPr>
              <a:t>use</a:t>
            </a:r>
            <a:endParaRPr lang="en-US" dirty="0"/>
          </a:p>
          <a:p>
            <a:pPr marL="0" indent="0">
              <a:buNone/>
            </a:pPr>
            <a:endParaRPr lang="en-US" dirty="0"/>
          </a:p>
        </p:txBody>
      </p:sp>
      <p:pic>
        <p:nvPicPr>
          <p:cNvPr id="5" name="Picture 4" descr="A person in a white shirt&#10;&#10;Description automatically generated with low confidence">
            <a:extLst>
              <a:ext uri="{FF2B5EF4-FFF2-40B4-BE49-F238E27FC236}">
                <a16:creationId xmlns:a16="http://schemas.microsoft.com/office/drawing/2014/main" id="{55CFA697-B92D-8D9A-15EB-E78B9EA07815}"/>
              </a:ext>
            </a:extLst>
          </p:cNvPr>
          <p:cNvPicPr>
            <a:picLocks noChangeAspect="1"/>
          </p:cNvPicPr>
          <p:nvPr/>
        </p:nvPicPr>
        <p:blipFill>
          <a:blip r:embed="rId2"/>
          <a:stretch>
            <a:fillRect/>
          </a:stretch>
        </p:blipFill>
        <p:spPr>
          <a:xfrm>
            <a:off x="2946400" y="2400622"/>
            <a:ext cx="4364298" cy="4364298"/>
          </a:xfrm>
          <a:prstGeom prst="rect">
            <a:avLst/>
          </a:prstGeom>
        </p:spPr>
      </p:pic>
      <p:sp>
        <p:nvSpPr>
          <p:cNvPr id="6" name="TextBox 5">
            <a:extLst>
              <a:ext uri="{FF2B5EF4-FFF2-40B4-BE49-F238E27FC236}">
                <a16:creationId xmlns:a16="http://schemas.microsoft.com/office/drawing/2014/main" id="{14C0A487-B36E-2D0C-6FA5-3015F1D03C25}"/>
              </a:ext>
            </a:extLst>
          </p:cNvPr>
          <p:cNvSpPr txBox="1"/>
          <p:nvPr/>
        </p:nvSpPr>
        <p:spPr>
          <a:xfrm>
            <a:off x="9220200" y="6426200"/>
            <a:ext cx="1395638" cy="369332"/>
          </a:xfrm>
          <a:prstGeom prst="rect">
            <a:avLst/>
          </a:prstGeom>
          <a:noFill/>
        </p:spPr>
        <p:txBody>
          <a:bodyPr wrap="none" rtlCol="0">
            <a:spAutoFit/>
          </a:bodyPr>
          <a:lstStyle/>
          <a:p>
            <a:r>
              <a:rPr lang="en-US" dirty="0"/>
              <a:t>Let’s dig in….</a:t>
            </a:r>
          </a:p>
        </p:txBody>
      </p:sp>
    </p:spTree>
    <p:extLst>
      <p:ext uri="{BB962C8B-B14F-4D97-AF65-F5344CB8AC3E}">
        <p14:creationId xmlns:p14="http://schemas.microsoft.com/office/powerpoint/2010/main" val="3148079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0FA55-0F79-7E84-BCC7-641D9D29136D}"/>
              </a:ext>
            </a:extLst>
          </p:cNvPr>
          <p:cNvSpPr>
            <a:spLocks noGrp="1"/>
          </p:cNvSpPr>
          <p:nvPr>
            <p:ph type="title"/>
          </p:nvPr>
        </p:nvSpPr>
        <p:spPr/>
        <p:txBody>
          <a:bodyPr/>
          <a:lstStyle/>
          <a:p>
            <a:r>
              <a:rPr lang="en-US" dirty="0"/>
              <a:t>Even designers at Apple, can make less than fully usable designs</a:t>
            </a:r>
          </a:p>
        </p:txBody>
      </p:sp>
      <p:sp>
        <p:nvSpPr>
          <p:cNvPr id="3" name="Content Placeholder 2">
            <a:extLst>
              <a:ext uri="{FF2B5EF4-FFF2-40B4-BE49-F238E27FC236}">
                <a16:creationId xmlns:a16="http://schemas.microsoft.com/office/drawing/2014/main" id="{98D8E5B3-E091-3DDA-622D-4F67636223CF}"/>
              </a:ext>
            </a:extLst>
          </p:cNvPr>
          <p:cNvSpPr>
            <a:spLocks noGrp="1"/>
          </p:cNvSpPr>
          <p:nvPr>
            <p:ph idx="1"/>
          </p:nvPr>
        </p:nvSpPr>
        <p:spPr>
          <a:xfrm>
            <a:off x="838200" y="1825625"/>
            <a:ext cx="3039319" cy="4351338"/>
          </a:xfrm>
        </p:spPr>
        <p:txBody>
          <a:bodyPr/>
          <a:lstStyle/>
          <a:p>
            <a:r>
              <a:rPr lang="en-US" dirty="0"/>
              <a:t>Facetime design iteration a few years ago</a:t>
            </a:r>
          </a:p>
          <a:p>
            <a:r>
              <a:rPr lang="en-US" dirty="0"/>
              <a:t>Problem arose with the ‘flip camera’ button</a:t>
            </a:r>
          </a:p>
          <a:p>
            <a:r>
              <a:rPr lang="en-US" dirty="0"/>
              <a:t>What might go wrong? </a:t>
            </a:r>
          </a:p>
        </p:txBody>
      </p:sp>
      <p:pic>
        <p:nvPicPr>
          <p:cNvPr id="5" name="Picture 4" descr="Image result for facetime new ui">
            <a:extLst>
              <a:ext uri="{FF2B5EF4-FFF2-40B4-BE49-F238E27FC236}">
                <a16:creationId xmlns:a16="http://schemas.microsoft.com/office/drawing/2014/main" id="{44ECECEA-DE4B-7D2A-04D0-5F2883EED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198" y="1455890"/>
            <a:ext cx="6387922" cy="472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313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0FA55-0F79-7E84-BCC7-641D9D29136D}"/>
              </a:ext>
            </a:extLst>
          </p:cNvPr>
          <p:cNvSpPr>
            <a:spLocks noGrp="1"/>
          </p:cNvSpPr>
          <p:nvPr>
            <p:ph type="title"/>
          </p:nvPr>
        </p:nvSpPr>
        <p:spPr/>
        <p:txBody>
          <a:bodyPr/>
          <a:lstStyle/>
          <a:p>
            <a:r>
              <a:rPr lang="en-US" dirty="0"/>
              <a:t>Even designers at Apple, can make less than fully usable designs</a:t>
            </a:r>
          </a:p>
        </p:txBody>
      </p:sp>
      <p:sp>
        <p:nvSpPr>
          <p:cNvPr id="3" name="Content Placeholder 2">
            <a:extLst>
              <a:ext uri="{FF2B5EF4-FFF2-40B4-BE49-F238E27FC236}">
                <a16:creationId xmlns:a16="http://schemas.microsoft.com/office/drawing/2014/main" id="{98D8E5B3-E091-3DDA-622D-4F67636223CF}"/>
              </a:ext>
            </a:extLst>
          </p:cNvPr>
          <p:cNvSpPr>
            <a:spLocks noGrp="1"/>
          </p:cNvSpPr>
          <p:nvPr>
            <p:ph idx="1"/>
          </p:nvPr>
        </p:nvSpPr>
        <p:spPr>
          <a:xfrm>
            <a:off x="838200" y="1825625"/>
            <a:ext cx="4059621" cy="4351338"/>
          </a:xfrm>
        </p:spPr>
        <p:txBody>
          <a:bodyPr>
            <a:normAutofit lnSpcReduction="10000"/>
          </a:bodyPr>
          <a:lstStyle/>
          <a:p>
            <a:r>
              <a:rPr lang="en-US" dirty="0"/>
              <a:t>What might go wrong?</a:t>
            </a:r>
          </a:p>
          <a:p>
            <a:pPr lvl="1"/>
            <a:r>
              <a:rPr lang="en-US" dirty="0"/>
              <a:t>No immediate </a:t>
            </a:r>
            <a:r>
              <a:rPr lang="en-US" dirty="0">
                <a:solidFill>
                  <a:schemeClr val="accent1">
                    <a:lumMod val="60000"/>
                    <a:lumOff val="40000"/>
                  </a:schemeClr>
                </a:solidFill>
              </a:rPr>
              <a:t>feedback</a:t>
            </a:r>
            <a:r>
              <a:rPr lang="en-US" dirty="0"/>
              <a:t> on the action (camera blocked)</a:t>
            </a:r>
          </a:p>
          <a:p>
            <a:pPr lvl="1"/>
            <a:r>
              <a:rPr lang="en-US" dirty="0"/>
              <a:t>What is the ‘X’ button?  Close the menu?  End the call?  Confusing and too easy to initiate an action you </a:t>
            </a:r>
            <a:r>
              <a:rPr lang="en-US" dirty="0">
                <a:solidFill>
                  <a:schemeClr val="accent1">
                    <a:lumMod val="60000"/>
                    <a:lumOff val="40000"/>
                  </a:schemeClr>
                </a:solidFill>
              </a:rPr>
              <a:t>didn’t intend</a:t>
            </a:r>
          </a:p>
          <a:p>
            <a:r>
              <a:rPr lang="en-US" dirty="0"/>
              <a:t>Designers at apple did this- </a:t>
            </a:r>
            <a:r>
              <a:rPr lang="en-US" dirty="0">
                <a:solidFill>
                  <a:schemeClr val="accent1">
                    <a:lumMod val="60000"/>
                    <a:lumOff val="40000"/>
                  </a:schemeClr>
                </a:solidFill>
              </a:rPr>
              <a:t>why is it so hard to make a good design? </a:t>
            </a:r>
          </a:p>
        </p:txBody>
      </p:sp>
      <p:pic>
        <p:nvPicPr>
          <p:cNvPr id="5" name="Picture 4" descr="Image result for facetime new ui">
            <a:extLst>
              <a:ext uri="{FF2B5EF4-FFF2-40B4-BE49-F238E27FC236}">
                <a16:creationId xmlns:a16="http://schemas.microsoft.com/office/drawing/2014/main" id="{44ECECEA-DE4B-7D2A-04D0-5F2883EED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198" y="1455890"/>
            <a:ext cx="6387922" cy="472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548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D2A91-0BA7-797D-0F01-876C265E0287}"/>
              </a:ext>
            </a:extLst>
          </p:cNvPr>
          <p:cNvSpPr>
            <a:spLocks noGrp="1"/>
          </p:cNvSpPr>
          <p:nvPr>
            <p:ph type="title"/>
          </p:nvPr>
        </p:nvSpPr>
        <p:spPr/>
        <p:txBody>
          <a:bodyPr/>
          <a:lstStyle/>
          <a:p>
            <a:r>
              <a:rPr lang="en-US" dirty="0"/>
              <a:t>Why is UI design hard? </a:t>
            </a:r>
          </a:p>
        </p:txBody>
      </p:sp>
      <p:sp>
        <p:nvSpPr>
          <p:cNvPr id="4" name="Content Placeholder 2">
            <a:extLst>
              <a:ext uri="{FF2B5EF4-FFF2-40B4-BE49-F238E27FC236}">
                <a16:creationId xmlns:a16="http://schemas.microsoft.com/office/drawing/2014/main" id="{0E0DEA8B-F2B6-54C3-817C-6692D5AE9A46}"/>
              </a:ext>
            </a:extLst>
          </p:cNvPr>
          <p:cNvSpPr>
            <a:spLocks noGrp="1"/>
          </p:cNvSpPr>
          <p:nvPr>
            <p:ph idx="1"/>
          </p:nvPr>
        </p:nvSpPr>
        <p:spPr>
          <a:xfrm>
            <a:off x="838200" y="1825625"/>
            <a:ext cx="10423967" cy="4351338"/>
          </a:xfrm>
        </p:spPr>
        <p:txBody>
          <a:bodyPr>
            <a:normAutofit/>
          </a:bodyPr>
          <a:lstStyle/>
          <a:p>
            <a:r>
              <a:rPr lang="en-US" dirty="0"/>
              <a:t>Why can’t we just make good designs? </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3444287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DB5F-D119-C7D9-3A0E-FE4671B7CE08}"/>
              </a:ext>
            </a:extLst>
          </p:cNvPr>
          <p:cNvSpPr>
            <a:spLocks noGrp="1"/>
          </p:cNvSpPr>
          <p:nvPr>
            <p:ph type="title"/>
          </p:nvPr>
        </p:nvSpPr>
        <p:spPr/>
        <p:txBody>
          <a:bodyPr/>
          <a:lstStyle/>
          <a:p>
            <a:r>
              <a:rPr lang="en-US" dirty="0"/>
              <a:t>Why is UI design hard?  </a:t>
            </a:r>
          </a:p>
        </p:txBody>
      </p:sp>
      <p:sp>
        <p:nvSpPr>
          <p:cNvPr id="3" name="Content Placeholder 2">
            <a:extLst>
              <a:ext uri="{FF2B5EF4-FFF2-40B4-BE49-F238E27FC236}">
                <a16:creationId xmlns:a16="http://schemas.microsoft.com/office/drawing/2014/main" id="{A2C2AF17-A2CE-71C0-D410-387A81F4BA4B}"/>
              </a:ext>
            </a:extLst>
          </p:cNvPr>
          <p:cNvSpPr>
            <a:spLocks noGrp="1"/>
          </p:cNvSpPr>
          <p:nvPr>
            <p:ph idx="1"/>
          </p:nvPr>
        </p:nvSpPr>
        <p:spPr/>
        <p:txBody>
          <a:bodyPr>
            <a:normAutofit lnSpcReduction="10000"/>
          </a:bodyPr>
          <a:lstStyle/>
          <a:p>
            <a:r>
              <a:rPr lang="en-US" dirty="0"/>
              <a:t>You are not the user</a:t>
            </a:r>
          </a:p>
          <a:p>
            <a:r>
              <a:rPr lang="en-US" dirty="0"/>
              <a:t>Most software engineering is about communicating with other programmers, who may be a lot like you</a:t>
            </a:r>
          </a:p>
          <a:p>
            <a:r>
              <a:rPr lang="en-US" dirty="0"/>
              <a:t>UI is about communicating with the users who are NOT like you</a:t>
            </a:r>
          </a:p>
          <a:p>
            <a:pPr marL="0" indent="0">
              <a:buNone/>
            </a:pPr>
            <a:endParaRPr lang="en-US" dirty="0"/>
          </a:p>
          <a:p>
            <a:r>
              <a:rPr lang="en-US" dirty="0"/>
              <a:t>User’s are not designers.  They may not be able to tell you what is wrong.  </a:t>
            </a:r>
          </a:p>
          <a:p>
            <a:pPr lvl="1"/>
            <a:r>
              <a:rPr lang="en-US" dirty="0"/>
              <a:t>They know they are frustrated</a:t>
            </a:r>
          </a:p>
          <a:p>
            <a:pPr lvl="1"/>
            <a:r>
              <a:rPr lang="en-US" dirty="0"/>
              <a:t>They know they can’t accomplish their tasks.  </a:t>
            </a:r>
          </a:p>
          <a:p>
            <a:pPr lvl="1"/>
            <a:r>
              <a:rPr lang="en-US" dirty="0"/>
              <a:t>But, we can’t expect them to diagnose the problem</a:t>
            </a:r>
          </a:p>
          <a:p>
            <a:pPr marL="457200" lvl="1" indent="0">
              <a:buNone/>
            </a:pPr>
            <a:endParaRPr lang="en-US" dirty="0"/>
          </a:p>
        </p:txBody>
      </p:sp>
    </p:spTree>
    <p:extLst>
      <p:ext uri="{BB962C8B-B14F-4D97-AF65-F5344CB8AC3E}">
        <p14:creationId xmlns:p14="http://schemas.microsoft.com/office/powerpoint/2010/main" val="2443227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B3C2-0130-4B7C-A24C-60BDFAEB1E36}"/>
              </a:ext>
            </a:extLst>
          </p:cNvPr>
          <p:cNvSpPr>
            <a:spLocks noGrp="1"/>
          </p:cNvSpPr>
          <p:nvPr>
            <p:ph type="title"/>
          </p:nvPr>
        </p:nvSpPr>
        <p:spPr/>
        <p:txBody>
          <a:bodyPr/>
          <a:lstStyle/>
          <a:p>
            <a:r>
              <a:rPr lang="en-US" dirty="0"/>
              <a:t>Temptation: blame the user</a:t>
            </a:r>
          </a:p>
        </p:txBody>
      </p:sp>
      <p:sp>
        <p:nvSpPr>
          <p:cNvPr id="3" name="Content Placeholder 2">
            <a:extLst>
              <a:ext uri="{FF2B5EF4-FFF2-40B4-BE49-F238E27FC236}">
                <a16:creationId xmlns:a16="http://schemas.microsoft.com/office/drawing/2014/main" id="{24CAFE70-8D4D-A81C-2812-F56DF9F202B6}"/>
              </a:ext>
            </a:extLst>
          </p:cNvPr>
          <p:cNvSpPr>
            <a:spLocks noGrp="1"/>
          </p:cNvSpPr>
          <p:nvPr>
            <p:ph idx="1"/>
          </p:nvPr>
        </p:nvSpPr>
        <p:spPr/>
        <p:txBody>
          <a:bodyPr/>
          <a:lstStyle/>
          <a:p>
            <a:r>
              <a:rPr lang="en-US" dirty="0"/>
              <a:t>You are the engineer, you know the requirements you were targeting, the features you wanted to enable</a:t>
            </a:r>
          </a:p>
          <a:p>
            <a:r>
              <a:rPr lang="en-US" dirty="0"/>
              <a:t>If users can’t use the UI, they must be…. (slow, lazy, inefficient...)</a:t>
            </a:r>
          </a:p>
          <a:p>
            <a:endParaRPr lang="en-US" dirty="0"/>
          </a:p>
          <a:p>
            <a:endParaRPr lang="en-US" dirty="0"/>
          </a:p>
          <a:p>
            <a:r>
              <a:rPr lang="en-US" dirty="0"/>
              <a:t>I certainly had this temptation when I worked on Sage</a:t>
            </a:r>
          </a:p>
          <a:p>
            <a:pPr marL="0" indent="0">
              <a:buNone/>
            </a:pPr>
            <a:endParaRPr lang="en-US" dirty="0"/>
          </a:p>
        </p:txBody>
      </p:sp>
    </p:spTree>
    <p:extLst>
      <p:ext uri="{BB962C8B-B14F-4D97-AF65-F5344CB8AC3E}">
        <p14:creationId xmlns:p14="http://schemas.microsoft.com/office/powerpoint/2010/main" val="799968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B3C2-0130-4B7C-A24C-60BDFAEB1E36}"/>
              </a:ext>
            </a:extLst>
          </p:cNvPr>
          <p:cNvSpPr>
            <a:spLocks noGrp="1"/>
          </p:cNvSpPr>
          <p:nvPr>
            <p:ph type="title"/>
          </p:nvPr>
        </p:nvSpPr>
        <p:spPr/>
        <p:txBody>
          <a:bodyPr/>
          <a:lstStyle/>
          <a:p>
            <a:r>
              <a:rPr lang="en-US" dirty="0"/>
              <a:t>Temptation: blame the user</a:t>
            </a:r>
          </a:p>
        </p:txBody>
      </p:sp>
      <p:sp>
        <p:nvSpPr>
          <p:cNvPr id="3" name="Content Placeholder 2">
            <a:extLst>
              <a:ext uri="{FF2B5EF4-FFF2-40B4-BE49-F238E27FC236}">
                <a16:creationId xmlns:a16="http://schemas.microsoft.com/office/drawing/2014/main" id="{24CAFE70-8D4D-A81C-2812-F56DF9F202B6}"/>
              </a:ext>
            </a:extLst>
          </p:cNvPr>
          <p:cNvSpPr>
            <a:spLocks noGrp="1"/>
          </p:cNvSpPr>
          <p:nvPr>
            <p:ph idx="1"/>
          </p:nvPr>
        </p:nvSpPr>
        <p:spPr/>
        <p:txBody>
          <a:bodyPr/>
          <a:lstStyle/>
          <a:p>
            <a:r>
              <a:rPr lang="en-US" dirty="0"/>
              <a:t>You are the engineer, you know the requirements you were targeting, the features you wanted to enable</a:t>
            </a:r>
          </a:p>
          <a:p>
            <a:r>
              <a:rPr lang="en-US" dirty="0"/>
              <a:t>If users can’t use the UI, they must be…. </a:t>
            </a:r>
          </a:p>
          <a:p>
            <a:r>
              <a:rPr lang="en-US" dirty="0">
                <a:solidFill>
                  <a:schemeClr val="accent1">
                    <a:lumMod val="60000"/>
                    <a:lumOff val="40000"/>
                  </a:schemeClr>
                </a:solidFill>
              </a:rPr>
              <a:t>The user is ALWAYS right- usability problems </a:t>
            </a:r>
            <a:r>
              <a:rPr lang="en-US" b="1" u="sng" dirty="0">
                <a:solidFill>
                  <a:schemeClr val="accent1">
                    <a:lumMod val="60000"/>
                    <a:lumOff val="40000"/>
                  </a:schemeClr>
                </a:solidFill>
              </a:rPr>
              <a:t>are the design’s fault </a:t>
            </a:r>
          </a:p>
          <a:p>
            <a:pPr marL="0" indent="0">
              <a:buNone/>
            </a:pPr>
            <a:endParaRPr lang="en-US" dirty="0"/>
          </a:p>
        </p:txBody>
      </p:sp>
    </p:spTree>
    <p:extLst>
      <p:ext uri="{BB962C8B-B14F-4D97-AF65-F5344CB8AC3E}">
        <p14:creationId xmlns:p14="http://schemas.microsoft.com/office/powerpoint/2010/main" val="322685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C915-EE12-88CC-B08F-E68B626EACF5}"/>
              </a:ext>
            </a:extLst>
          </p:cNvPr>
          <p:cNvSpPr>
            <a:spLocks noGrp="1"/>
          </p:cNvSpPr>
          <p:nvPr>
            <p:ph type="title"/>
          </p:nvPr>
        </p:nvSpPr>
        <p:spPr/>
        <p:txBody>
          <a:bodyPr/>
          <a:lstStyle/>
          <a:p>
            <a:r>
              <a:rPr lang="en-US" dirty="0"/>
              <a:t>Hawaii Ballistic </a:t>
            </a:r>
            <a:r>
              <a:rPr lang="en-US" dirty="0" err="1"/>
              <a:t>Missle</a:t>
            </a:r>
            <a:r>
              <a:rPr lang="en-US" dirty="0"/>
              <a:t> Threat example</a:t>
            </a:r>
          </a:p>
        </p:txBody>
      </p:sp>
      <p:sp>
        <p:nvSpPr>
          <p:cNvPr id="3" name="Content Placeholder 2">
            <a:extLst>
              <a:ext uri="{FF2B5EF4-FFF2-40B4-BE49-F238E27FC236}">
                <a16:creationId xmlns:a16="http://schemas.microsoft.com/office/drawing/2014/main" id="{957F81D5-AF64-1942-0825-8E74BF5D68CC}"/>
              </a:ext>
            </a:extLst>
          </p:cNvPr>
          <p:cNvSpPr>
            <a:spLocks noGrp="1"/>
          </p:cNvSpPr>
          <p:nvPr>
            <p:ph idx="1"/>
          </p:nvPr>
        </p:nvSpPr>
        <p:spPr>
          <a:xfrm>
            <a:off x="516743" y="1845599"/>
            <a:ext cx="5579257" cy="4351338"/>
          </a:xfrm>
        </p:spPr>
        <p:txBody>
          <a:bodyPr>
            <a:normAutofit fontScale="92500" lnSpcReduction="10000"/>
          </a:bodyPr>
          <a:lstStyle/>
          <a:p>
            <a:r>
              <a:rPr lang="en-US" dirty="0"/>
              <a:t>https://</a:t>
            </a:r>
            <a:r>
              <a:rPr lang="en-US" dirty="0" err="1"/>
              <a:t>www.fastcompany.com</a:t>
            </a:r>
            <a:r>
              <a:rPr lang="en-US" dirty="0"/>
              <a:t>/90157153/don-norman-what-went-wrong-in-hawaii-human-error-nope-bad-design</a:t>
            </a:r>
          </a:p>
          <a:p>
            <a:r>
              <a:rPr lang="en-US" dirty="0"/>
              <a:t>Human error or bad design?</a:t>
            </a:r>
          </a:p>
          <a:p>
            <a:r>
              <a:rPr lang="en-US" dirty="0"/>
              <a:t>“An employee pushed the wrong button”  Governor David Ige</a:t>
            </a:r>
          </a:p>
          <a:p>
            <a:r>
              <a:rPr lang="en-US" dirty="0"/>
              <a:t>A person does something wrong so must mean we need….</a:t>
            </a:r>
          </a:p>
          <a:p>
            <a:pPr lvl="1"/>
            <a:r>
              <a:rPr lang="en-US" dirty="0"/>
              <a:t>Fire the person who made the mistake</a:t>
            </a:r>
          </a:p>
          <a:p>
            <a:pPr lvl="1"/>
            <a:r>
              <a:rPr lang="en-US" dirty="0"/>
              <a:t>Require more training</a:t>
            </a:r>
          </a:p>
          <a:p>
            <a:pPr lvl="1"/>
            <a:r>
              <a:rPr lang="en-US" dirty="0"/>
              <a:t>Require higher standards in hiring</a:t>
            </a:r>
          </a:p>
          <a:p>
            <a:endParaRPr lang="en-US" dirty="0"/>
          </a:p>
        </p:txBody>
      </p:sp>
      <p:pic>
        <p:nvPicPr>
          <p:cNvPr id="2050" name="Picture 2" descr="CDC confirms that Hawaii's false missile alarm was scary - The Verge">
            <a:extLst>
              <a:ext uri="{FF2B5EF4-FFF2-40B4-BE49-F238E27FC236}">
                <a16:creationId xmlns:a16="http://schemas.microsoft.com/office/drawing/2014/main" id="{7DCF6837-7ADC-00E8-9BAC-6076D6755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2130" y="1825625"/>
            <a:ext cx="5807598" cy="387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85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C915-EE12-88CC-B08F-E68B626EACF5}"/>
              </a:ext>
            </a:extLst>
          </p:cNvPr>
          <p:cNvSpPr>
            <a:spLocks noGrp="1"/>
          </p:cNvSpPr>
          <p:nvPr>
            <p:ph type="title"/>
          </p:nvPr>
        </p:nvSpPr>
        <p:spPr/>
        <p:txBody>
          <a:bodyPr/>
          <a:lstStyle/>
          <a:p>
            <a:r>
              <a:rPr lang="en-US" dirty="0"/>
              <a:t>Hawaii Ballistic Missile Threat example</a:t>
            </a:r>
          </a:p>
        </p:txBody>
      </p:sp>
      <p:sp>
        <p:nvSpPr>
          <p:cNvPr id="3" name="Content Placeholder 2">
            <a:extLst>
              <a:ext uri="{FF2B5EF4-FFF2-40B4-BE49-F238E27FC236}">
                <a16:creationId xmlns:a16="http://schemas.microsoft.com/office/drawing/2014/main" id="{957F81D5-AF64-1942-0825-8E74BF5D68CC}"/>
              </a:ext>
            </a:extLst>
          </p:cNvPr>
          <p:cNvSpPr>
            <a:spLocks noGrp="1"/>
          </p:cNvSpPr>
          <p:nvPr>
            <p:ph idx="1"/>
          </p:nvPr>
        </p:nvSpPr>
        <p:spPr>
          <a:xfrm>
            <a:off x="838200" y="1825625"/>
            <a:ext cx="5579257" cy="4351338"/>
          </a:xfrm>
        </p:spPr>
        <p:txBody>
          <a:bodyPr>
            <a:normAutofit lnSpcReduction="10000"/>
          </a:bodyPr>
          <a:lstStyle/>
          <a:p>
            <a:r>
              <a:rPr lang="en-US" dirty="0"/>
              <a:t>But what is the </a:t>
            </a:r>
            <a:r>
              <a:rPr lang="en-US" dirty="0">
                <a:solidFill>
                  <a:schemeClr val="accent1">
                    <a:lumMod val="60000"/>
                    <a:lumOff val="40000"/>
                  </a:schemeClr>
                </a:solidFill>
              </a:rPr>
              <a:t>root cause </a:t>
            </a:r>
            <a:r>
              <a:rPr lang="en-US" dirty="0"/>
              <a:t>of the human error?</a:t>
            </a:r>
          </a:p>
          <a:p>
            <a:r>
              <a:rPr lang="en-US" dirty="0"/>
              <a:t>Poor design</a:t>
            </a:r>
          </a:p>
          <a:p>
            <a:r>
              <a:rPr lang="en-US" dirty="0"/>
              <a:t>The system is tested 2x’s a day, person doing the test selects from the list</a:t>
            </a:r>
          </a:p>
          <a:p>
            <a:pPr lvl="1"/>
            <a:r>
              <a:rPr lang="en-US" dirty="0"/>
              <a:t>They selected:</a:t>
            </a:r>
          </a:p>
          <a:p>
            <a:pPr lvl="1"/>
            <a:r>
              <a:rPr lang="en-US" dirty="0"/>
              <a:t>They were supposed to select:</a:t>
            </a:r>
          </a:p>
          <a:p>
            <a:r>
              <a:rPr lang="en-US" dirty="0"/>
              <a:t>Let’s fix it!! </a:t>
            </a:r>
          </a:p>
          <a:p>
            <a:pPr lvl="1"/>
            <a:r>
              <a:rPr lang="en-US" dirty="0"/>
              <a:t>Take a minute and brainstorm ways to fix it</a:t>
            </a:r>
          </a:p>
        </p:txBody>
      </p:sp>
      <p:pic>
        <p:nvPicPr>
          <p:cNvPr id="4" name="Picture 2" descr="https://lh6.googleusercontent.com/WbaFXy5mleVwt7uU2CWJp994n5MfGjAQop02IzDxU_RC4xiLQEB2I-YNk0hCM4xFNZ22md0gzAkbZgYJYMrQWLDrbXFUcQtjyAqcDHkJ5Gtt9gl2_kPNINF8IxvORhpqzgaGbZG0xxI">
            <a:extLst>
              <a:ext uri="{FF2B5EF4-FFF2-40B4-BE49-F238E27FC236}">
                <a16:creationId xmlns:a16="http://schemas.microsoft.com/office/drawing/2014/main" id="{08AA6FDB-22C6-33BB-0255-A7F16B198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457" y="1544232"/>
            <a:ext cx="5026047" cy="376953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CCF668A-75C9-9116-3FFC-BB32DFEDE06C}"/>
              </a:ext>
            </a:extLst>
          </p:cNvPr>
          <p:cNvCxnSpPr>
            <a:cxnSpLocks/>
          </p:cNvCxnSpPr>
          <p:nvPr/>
        </p:nvCxnSpPr>
        <p:spPr>
          <a:xfrm flipV="1">
            <a:off x="5512676" y="4001294"/>
            <a:ext cx="1641556" cy="106615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6248B543-16BF-6B1A-CA0F-D2AE823E9DAC}"/>
              </a:ext>
            </a:extLst>
          </p:cNvPr>
          <p:cNvCxnSpPr/>
          <p:nvPr/>
        </p:nvCxnSpPr>
        <p:spPr>
          <a:xfrm flipV="1">
            <a:off x="3601736" y="3255908"/>
            <a:ext cx="3552496" cy="135583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7822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C915-EE12-88CC-B08F-E68B626EACF5}"/>
              </a:ext>
            </a:extLst>
          </p:cNvPr>
          <p:cNvSpPr>
            <a:spLocks noGrp="1"/>
          </p:cNvSpPr>
          <p:nvPr>
            <p:ph type="title"/>
          </p:nvPr>
        </p:nvSpPr>
        <p:spPr/>
        <p:txBody>
          <a:bodyPr/>
          <a:lstStyle/>
          <a:p>
            <a:r>
              <a:rPr lang="en-US" dirty="0"/>
              <a:t>Hawaii Ballistic </a:t>
            </a:r>
            <a:r>
              <a:rPr lang="en-US" dirty="0" err="1"/>
              <a:t>Missle</a:t>
            </a:r>
            <a:r>
              <a:rPr lang="en-US" dirty="0"/>
              <a:t> Threat example</a:t>
            </a:r>
          </a:p>
        </p:txBody>
      </p:sp>
      <p:sp>
        <p:nvSpPr>
          <p:cNvPr id="3" name="Content Placeholder 2">
            <a:extLst>
              <a:ext uri="{FF2B5EF4-FFF2-40B4-BE49-F238E27FC236}">
                <a16:creationId xmlns:a16="http://schemas.microsoft.com/office/drawing/2014/main" id="{957F81D5-AF64-1942-0825-8E74BF5D68CC}"/>
              </a:ext>
            </a:extLst>
          </p:cNvPr>
          <p:cNvSpPr>
            <a:spLocks noGrp="1"/>
          </p:cNvSpPr>
          <p:nvPr>
            <p:ph idx="1"/>
          </p:nvPr>
        </p:nvSpPr>
        <p:spPr>
          <a:xfrm>
            <a:off x="516743" y="1857156"/>
            <a:ext cx="5579257" cy="4351338"/>
          </a:xfrm>
        </p:spPr>
        <p:txBody>
          <a:bodyPr>
            <a:normAutofit/>
          </a:bodyPr>
          <a:lstStyle/>
          <a:p>
            <a:r>
              <a:rPr lang="en-US" dirty="0"/>
              <a:t>Let’s fix it!! </a:t>
            </a:r>
          </a:p>
          <a:p>
            <a:pPr lvl="1"/>
            <a:r>
              <a:rPr lang="en-US" dirty="0"/>
              <a:t>Confirmation before sending for non-test messages (there was one… but this isn’t the best design…)</a:t>
            </a:r>
          </a:p>
          <a:p>
            <a:pPr lvl="1"/>
            <a:r>
              <a:rPr lang="en-US" dirty="0"/>
              <a:t>Test mode that has to be de-activated to get to the real messages</a:t>
            </a:r>
          </a:p>
          <a:p>
            <a:pPr lvl="1"/>
            <a:r>
              <a:rPr lang="en-US" dirty="0"/>
              <a:t>“Two-lock” system: two independent people must sign off</a:t>
            </a:r>
          </a:p>
          <a:p>
            <a:pPr lvl="1"/>
            <a:r>
              <a:rPr lang="en-US" dirty="0"/>
              <a:t>A way to correct the error immediately </a:t>
            </a:r>
          </a:p>
        </p:txBody>
      </p:sp>
      <p:pic>
        <p:nvPicPr>
          <p:cNvPr id="4" name="Picture 2" descr="https://lh6.googleusercontent.com/WbaFXy5mleVwt7uU2CWJp994n5MfGjAQop02IzDxU_RC4xiLQEB2I-YNk0hCM4xFNZ22md0gzAkbZgYJYMrQWLDrbXFUcQtjyAqcDHkJ5Gtt9gl2_kPNINF8IxvORhpqzgaGbZG0xxI">
            <a:extLst>
              <a:ext uri="{FF2B5EF4-FFF2-40B4-BE49-F238E27FC236}">
                <a16:creationId xmlns:a16="http://schemas.microsoft.com/office/drawing/2014/main" id="{08AA6FDB-22C6-33BB-0255-A7F16B198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457" y="1544232"/>
            <a:ext cx="5026047" cy="376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38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D31A-113F-4F49-8358-0AAB545C6B08}"/>
              </a:ext>
            </a:extLst>
          </p:cNvPr>
          <p:cNvSpPr>
            <a:spLocks noGrp="1"/>
          </p:cNvSpPr>
          <p:nvPr>
            <p:ph type="title"/>
          </p:nvPr>
        </p:nvSpPr>
        <p:spPr/>
        <p:txBody>
          <a:bodyPr/>
          <a:lstStyle/>
          <a:p>
            <a:r>
              <a:rPr lang="en-US" dirty="0"/>
              <a:t>UI Design: Wednesday Aug 24 (Day 2) </a:t>
            </a:r>
          </a:p>
        </p:txBody>
      </p:sp>
      <p:sp>
        <p:nvSpPr>
          <p:cNvPr id="3" name="Content Placeholder 2">
            <a:extLst>
              <a:ext uri="{FF2B5EF4-FFF2-40B4-BE49-F238E27FC236}">
                <a16:creationId xmlns:a16="http://schemas.microsoft.com/office/drawing/2014/main" id="{1B0E574D-13A6-554C-9BD2-1B8FBDA8FE12}"/>
              </a:ext>
            </a:extLst>
          </p:cNvPr>
          <p:cNvSpPr>
            <a:spLocks noGrp="1"/>
          </p:cNvSpPr>
          <p:nvPr>
            <p:ph idx="1"/>
          </p:nvPr>
        </p:nvSpPr>
        <p:spPr/>
        <p:txBody>
          <a:bodyPr>
            <a:normAutofit/>
          </a:bodyPr>
          <a:lstStyle/>
          <a:p>
            <a:r>
              <a:rPr lang="en-US" dirty="0"/>
              <a:t>Dr. Jillian </a:t>
            </a:r>
            <a:r>
              <a:rPr lang="en-US" dirty="0" err="1"/>
              <a:t>Aurisano</a:t>
            </a:r>
            <a:endParaRPr lang="en-US" dirty="0"/>
          </a:p>
          <a:p>
            <a:endParaRPr lang="en-US" dirty="0"/>
          </a:p>
          <a:p>
            <a:r>
              <a:rPr lang="en-US" dirty="0"/>
              <a:t>Plan for today: </a:t>
            </a:r>
          </a:p>
          <a:p>
            <a:pPr lvl="1"/>
            <a:r>
              <a:rPr lang="en-US" dirty="0"/>
              <a:t>Reminders, course logistics</a:t>
            </a:r>
          </a:p>
          <a:p>
            <a:pPr lvl="1"/>
            <a:r>
              <a:rPr lang="en-US" dirty="0"/>
              <a:t> A bit more about design</a:t>
            </a:r>
          </a:p>
          <a:p>
            <a:pPr lvl="1"/>
            <a:r>
              <a:rPr lang="en-US" dirty="0"/>
              <a:t>Usability</a:t>
            </a:r>
          </a:p>
          <a:p>
            <a:pPr marL="457200" lvl="1" indent="0">
              <a:buNone/>
            </a:pPr>
            <a:endParaRPr lang="en-US" dirty="0"/>
          </a:p>
        </p:txBody>
      </p:sp>
    </p:spTree>
    <p:extLst>
      <p:ext uri="{BB962C8B-B14F-4D97-AF65-F5344CB8AC3E}">
        <p14:creationId xmlns:p14="http://schemas.microsoft.com/office/powerpoint/2010/main" val="1986081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9285-5F26-B512-2F0A-9CC77FE1AAAE}"/>
              </a:ext>
            </a:extLst>
          </p:cNvPr>
          <p:cNvSpPr>
            <a:spLocks noGrp="1"/>
          </p:cNvSpPr>
          <p:nvPr>
            <p:ph type="title"/>
          </p:nvPr>
        </p:nvSpPr>
        <p:spPr/>
        <p:txBody>
          <a:bodyPr/>
          <a:lstStyle/>
          <a:p>
            <a:r>
              <a:rPr lang="en-US" dirty="0"/>
              <a:t>Similar example (less life threatening…)</a:t>
            </a:r>
          </a:p>
        </p:txBody>
      </p:sp>
      <p:pic>
        <p:nvPicPr>
          <p:cNvPr id="4" name="Picture 2" descr="https://lh4.googleusercontent.com/5-I4-8yyLlu36o_d2XX_YB3OdgjYtCBl-sVy3A4vr98rbV_4TYuffCucPT87h11AEH3tirNNwrhIK6YxbWOn9fue6vFzjOfHRczU1bTZQWj39yatM9FWvJHOiovazVvgoC3ZWF7oxCE">
            <a:extLst>
              <a:ext uri="{FF2B5EF4-FFF2-40B4-BE49-F238E27FC236}">
                <a16:creationId xmlns:a16="http://schemas.microsoft.com/office/drawing/2014/main" id="{D78269F2-A927-147E-97C0-E3B1748A3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803" y="1627068"/>
            <a:ext cx="7131197" cy="39172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rong contestant mistakenly crowned at Miss Universe - YouTube">
            <a:extLst>
              <a:ext uri="{FF2B5EF4-FFF2-40B4-BE49-F238E27FC236}">
                <a16:creationId xmlns:a16="http://schemas.microsoft.com/office/drawing/2014/main" id="{B04C1587-0070-D6B4-5C50-48C11BB08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24" y="1346341"/>
            <a:ext cx="4455208" cy="33414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E3011F-3E6C-99A9-B5ED-0B595C84C53A}"/>
              </a:ext>
            </a:extLst>
          </p:cNvPr>
          <p:cNvSpPr txBox="1"/>
          <p:nvPr/>
        </p:nvSpPr>
        <p:spPr>
          <a:xfrm>
            <a:off x="231494" y="5668963"/>
            <a:ext cx="5799665" cy="923330"/>
          </a:xfrm>
          <a:prstGeom prst="rect">
            <a:avLst/>
          </a:prstGeom>
          <a:noFill/>
        </p:spPr>
        <p:txBody>
          <a:bodyPr wrap="none" rtlCol="0">
            <a:spAutoFit/>
          </a:bodyPr>
          <a:lstStyle/>
          <a:p>
            <a:r>
              <a:rPr lang="en-US" dirty="0"/>
              <a:t>Errors happen</a:t>
            </a:r>
          </a:p>
          <a:p>
            <a:r>
              <a:rPr lang="en-US" dirty="0"/>
              <a:t>But: Font, layout- terrible to direct the reader to the winner</a:t>
            </a:r>
          </a:p>
          <a:p>
            <a:r>
              <a:rPr lang="en-US" dirty="0"/>
              <a:t>Good design- minimize these errors</a:t>
            </a:r>
          </a:p>
        </p:txBody>
      </p:sp>
    </p:spTree>
    <p:extLst>
      <p:ext uri="{BB962C8B-B14F-4D97-AF65-F5344CB8AC3E}">
        <p14:creationId xmlns:p14="http://schemas.microsoft.com/office/powerpoint/2010/main" val="2211921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1AFD0-1D60-507E-94EF-86AB165C2206}"/>
              </a:ext>
            </a:extLst>
          </p:cNvPr>
          <p:cNvSpPr>
            <a:spLocks noGrp="1"/>
          </p:cNvSpPr>
          <p:nvPr>
            <p:ph type="title"/>
          </p:nvPr>
        </p:nvSpPr>
        <p:spPr/>
        <p:txBody>
          <a:bodyPr/>
          <a:lstStyle/>
          <a:p>
            <a:r>
              <a:rPr lang="en-US" dirty="0"/>
              <a:t>Usability vs Utility vs Usefulness </a:t>
            </a:r>
          </a:p>
        </p:txBody>
      </p:sp>
      <p:sp>
        <p:nvSpPr>
          <p:cNvPr id="3" name="Content Placeholder 2">
            <a:extLst>
              <a:ext uri="{FF2B5EF4-FFF2-40B4-BE49-F238E27FC236}">
                <a16:creationId xmlns:a16="http://schemas.microsoft.com/office/drawing/2014/main" id="{272F9B3E-D7F3-9EF7-D3C2-B4CF6B6D4C2C}"/>
              </a:ext>
            </a:extLst>
          </p:cNvPr>
          <p:cNvSpPr>
            <a:spLocks noGrp="1"/>
          </p:cNvSpPr>
          <p:nvPr>
            <p:ph idx="1"/>
          </p:nvPr>
        </p:nvSpPr>
        <p:spPr/>
        <p:txBody>
          <a:bodyPr/>
          <a:lstStyle/>
          <a:p>
            <a:r>
              <a:rPr lang="en-US" dirty="0"/>
              <a:t>Sound similar…. </a:t>
            </a:r>
          </a:p>
        </p:txBody>
      </p:sp>
    </p:spTree>
    <p:extLst>
      <p:ext uri="{BB962C8B-B14F-4D97-AF65-F5344CB8AC3E}">
        <p14:creationId xmlns:p14="http://schemas.microsoft.com/office/powerpoint/2010/main" val="1152657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CC1B-F26D-21E1-0FEB-15F5891AEE0F}"/>
              </a:ext>
            </a:extLst>
          </p:cNvPr>
          <p:cNvSpPr>
            <a:spLocks noGrp="1"/>
          </p:cNvSpPr>
          <p:nvPr>
            <p:ph type="title"/>
          </p:nvPr>
        </p:nvSpPr>
        <p:spPr/>
        <p:txBody>
          <a:bodyPr/>
          <a:lstStyle/>
          <a:p>
            <a:r>
              <a:rPr lang="en-US" dirty="0"/>
              <a:t>Usability vs utility </a:t>
            </a:r>
          </a:p>
        </p:txBody>
      </p:sp>
      <p:sp>
        <p:nvSpPr>
          <p:cNvPr id="3" name="Content Placeholder 2">
            <a:extLst>
              <a:ext uri="{FF2B5EF4-FFF2-40B4-BE49-F238E27FC236}">
                <a16:creationId xmlns:a16="http://schemas.microsoft.com/office/drawing/2014/main" id="{A778F292-4915-8CE7-3C9B-0ADF5575CDC8}"/>
              </a:ext>
            </a:extLst>
          </p:cNvPr>
          <p:cNvSpPr>
            <a:spLocks noGrp="1"/>
          </p:cNvSpPr>
          <p:nvPr>
            <p:ph idx="1"/>
          </p:nvPr>
        </p:nvSpPr>
        <p:spPr/>
        <p:txBody>
          <a:bodyPr>
            <a:normAutofit lnSpcReduction="10000"/>
          </a:bodyPr>
          <a:lstStyle/>
          <a:p>
            <a:r>
              <a:rPr lang="en-US" dirty="0">
                <a:solidFill>
                  <a:schemeClr val="accent1">
                    <a:lumMod val="60000"/>
                    <a:lumOff val="40000"/>
                  </a:schemeClr>
                </a:solidFill>
              </a:rPr>
              <a:t>Utility</a:t>
            </a:r>
            <a:r>
              <a:rPr lang="en-US" dirty="0"/>
              <a:t> : do the </a:t>
            </a:r>
            <a:r>
              <a:rPr lang="en-US" dirty="0">
                <a:solidFill>
                  <a:schemeClr val="accent1">
                    <a:lumMod val="60000"/>
                    <a:lumOff val="40000"/>
                  </a:schemeClr>
                </a:solidFill>
              </a:rPr>
              <a:t>features</a:t>
            </a:r>
            <a:r>
              <a:rPr lang="en-US" dirty="0"/>
              <a:t> provided by the UI or computer system enable you to accomplish your task</a:t>
            </a:r>
          </a:p>
          <a:p>
            <a:pPr lvl="1"/>
            <a:r>
              <a:rPr lang="en-US" dirty="0"/>
              <a:t>Does the system have the features you need? </a:t>
            </a:r>
          </a:p>
          <a:p>
            <a:r>
              <a:rPr lang="en-US" dirty="0">
                <a:solidFill>
                  <a:schemeClr val="accent1">
                    <a:lumMod val="60000"/>
                    <a:lumOff val="40000"/>
                  </a:schemeClr>
                </a:solidFill>
              </a:rPr>
              <a:t>Usability</a:t>
            </a:r>
            <a:r>
              <a:rPr lang="en-US" dirty="0"/>
              <a:t>:  is </a:t>
            </a:r>
            <a:r>
              <a:rPr lang="en-US" dirty="0">
                <a:solidFill>
                  <a:schemeClr val="accent1">
                    <a:lumMod val="60000"/>
                    <a:lumOff val="40000"/>
                  </a:schemeClr>
                </a:solidFill>
              </a:rPr>
              <a:t>how well users can take advantage of the UI’s functionality</a:t>
            </a:r>
          </a:p>
          <a:p>
            <a:pPr lvl="1"/>
            <a:r>
              <a:rPr lang="en-US" dirty="0"/>
              <a:t>Is it easy to get to these utilities? </a:t>
            </a:r>
          </a:p>
          <a:p>
            <a:pPr marL="0" indent="0">
              <a:buNone/>
            </a:pPr>
            <a:endParaRPr lang="en-US" dirty="0"/>
          </a:p>
          <a:p>
            <a:r>
              <a:rPr lang="en-US" dirty="0"/>
              <a:t>Is the design useful?  </a:t>
            </a:r>
          </a:p>
          <a:p>
            <a:pPr lvl="1"/>
            <a:r>
              <a:rPr lang="en-US" dirty="0"/>
              <a:t>Usability + utility </a:t>
            </a:r>
          </a:p>
          <a:p>
            <a:pPr lvl="1"/>
            <a:r>
              <a:rPr lang="en-US" dirty="0"/>
              <a:t>It has the features you need, it has good features</a:t>
            </a:r>
          </a:p>
          <a:p>
            <a:pPr lvl="1"/>
            <a:r>
              <a:rPr lang="en-US" dirty="0"/>
              <a:t>You can use these features easily </a:t>
            </a:r>
          </a:p>
        </p:txBody>
      </p:sp>
    </p:spTree>
    <p:extLst>
      <p:ext uri="{BB962C8B-B14F-4D97-AF65-F5344CB8AC3E}">
        <p14:creationId xmlns:p14="http://schemas.microsoft.com/office/powerpoint/2010/main" val="285277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A3E4-C3FD-0C02-F26E-F337DCC9DB2E}"/>
              </a:ext>
            </a:extLst>
          </p:cNvPr>
          <p:cNvSpPr>
            <a:spLocks noGrp="1"/>
          </p:cNvSpPr>
          <p:nvPr>
            <p:ph type="title"/>
          </p:nvPr>
        </p:nvSpPr>
        <p:spPr/>
        <p:txBody>
          <a:bodyPr/>
          <a:lstStyle/>
          <a:p>
            <a:r>
              <a:rPr lang="en-US" dirty="0"/>
              <a:t>Can we think of examples of….</a:t>
            </a:r>
          </a:p>
        </p:txBody>
      </p:sp>
      <p:sp>
        <p:nvSpPr>
          <p:cNvPr id="3" name="Content Placeholder 2">
            <a:extLst>
              <a:ext uri="{FF2B5EF4-FFF2-40B4-BE49-F238E27FC236}">
                <a16:creationId xmlns:a16="http://schemas.microsoft.com/office/drawing/2014/main" id="{E6A5A1CC-390B-2425-3F4D-283F20123225}"/>
              </a:ext>
            </a:extLst>
          </p:cNvPr>
          <p:cNvSpPr>
            <a:spLocks noGrp="1"/>
          </p:cNvSpPr>
          <p:nvPr>
            <p:ph idx="1"/>
          </p:nvPr>
        </p:nvSpPr>
        <p:spPr/>
        <p:txBody>
          <a:bodyPr/>
          <a:lstStyle/>
          <a:p>
            <a:r>
              <a:rPr lang="en-US" dirty="0"/>
              <a:t>Something that is usable, but is lacking in utility</a:t>
            </a:r>
          </a:p>
          <a:p>
            <a:r>
              <a:rPr lang="en-US" dirty="0"/>
              <a:t>Something that has utility, but is not particularly usable</a:t>
            </a:r>
          </a:p>
        </p:txBody>
      </p:sp>
    </p:spTree>
    <p:extLst>
      <p:ext uri="{BB962C8B-B14F-4D97-AF65-F5344CB8AC3E}">
        <p14:creationId xmlns:p14="http://schemas.microsoft.com/office/powerpoint/2010/main" val="2013727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A3E4-C3FD-0C02-F26E-F337DCC9DB2E}"/>
              </a:ext>
            </a:extLst>
          </p:cNvPr>
          <p:cNvSpPr>
            <a:spLocks noGrp="1"/>
          </p:cNvSpPr>
          <p:nvPr>
            <p:ph type="title"/>
          </p:nvPr>
        </p:nvSpPr>
        <p:spPr/>
        <p:txBody>
          <a:bodyPr/>
          <a:lstStyle/>
          <a:p>
            <a:r>
              <a:rPr lang="en-US" dirty="0"/>
              <a:t>Can we think of examples of….</a:t>
            </a:r>
          </a:p>
        </p:txBody>
      </p:sp>
      <p:sp>
        <p:nvSpPr>
          <p:cNvPr id="3" name="Content Placeholder 2">
            <a:extLst>
              <a:ext uri="{FF2B5EF4-FFF2-40B4-BE49-F238E27FC236}">
                <a16:creationId xmlns:a16="http://schemas.microsoft.com/office/drawing/2014/main" id="{E6A5A1CC-390B-2425-3F4D-283F20123225}"/>
              </a:ext>
            </a:extLst>
          </p:cNvPr>
          <p:cNvSpPr>
            <a:spLocks noGrp="1"/>
          </p:cNvSpPr>
          <p:nvPr>
            <p:ph idx="1"/>
          </p:nvPr>
        </p:nvSpPr>
        <p:spPr/>
        <p:txBody>
          <a:bodyPr/>
          <a:lstStyle/>
          <a:p>
            <a:r>
              <a:rPr lang="en-US" dirty="0"/>
              <a:t>Something that is usable, but is lacking in utility</a:t>
            </a:r>
          </a:p>
          <a:p>
            <a:pPr lvl="1"/>
            <a:r>
              <a:rPr lang="en-US" dirty="0"/>
              <a:t>Google photos to make photo collages of my kids at the same ages</a:t>
            </a:r>
          </a:p>
          <a:p>
            <a:r>
              <a:rPr lang="en-US" dirty="0"/>
              <a:t>Something that has utility, but is not particularly usable</a:t>
            </a:r>
          </a:p>
          <a:p>
            <a:pPr lvl="1"/>
            <a:r>
              <a:rPr lang="en-US" dirty="0"/>
              <a:t>Unix terminal</a:t>
            </a:r>
          </a:p>
        </p:txBody>
      </p:sp>
    </p:spTree>
    <p:extLst>
      <p:ext uri="{BB962C8B-B14F-4D97-AF65-F5344CB8AC3E}">
        <p14:creationId xmlns:p14="http://schemas.microsoft.com/office/powerpoint/2010/main" val="39342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73B8-8145-C3F0-5392-90FA5BECA8AD}"/>
              </a:ext>
            </a:extLst>
          </p:cNvPr>
          <p:cNvSpPr>
            <a:spLocks noGrp="1"/>
          </p:cNvSpPr>
          <p:nvPr>
            <p:ph type="title"/>
          </p:nvPr>
        </p:nvSpPr>
        <p:spPr/>
        <p:txBody>
          <a:bodyPr/>
          <a:lstStyle/>
          <a:p>
            <a:r>
              <a:rPr lang="en-US" dirty="0"/>
              <a:t>What is usability? </a:t>
            </a:r>
          </a:p>
        </p:txBody>
      </p:sp>
      <p:sp>
        <p:nvSpPr>
          <p:cNvPr id="3" name="Content Placeholder 2">
            <a:extLst>
              <a:ext uri="{FF2B5EF4-FFF2-40B4-BE49-F238E27FC236}">
                <a16:creationId xmlns:a16="http://schemas.microsoft.com/office/drawing/2014/main" id="{B81FB239-CE21-2918-A2EE-ECF42D7A6CC5}"/>
              </a:ext>
            </a:extLst>
          </p:cNvPr>
          <p:cNvSpPr>
            <a:spLocks noGrp="1"/>
          </p:cNvSpPr>
          <p:nvPr>
            <p:ph idx="1"/>
          </p:nvPr>
        </p:nvSpPr>
        <p:spPr/>
        <p:txBody>
          <a:bodyPr/>
          <a:lstStyle/>
          <a:p>
            <a:r>
              <a:rPr lang="en-US" dirty="0">
                <a:solidFill>
                  <a:schemeClr val="accent1">
                    <a:lumMod val="60000"/>
                    <a:lumOff val="40000"/>
                  </a:schemeClr>
                </a:solidFill>
              </a:rPr>
              <a:t>Usability is an attribute</a:t>
            </a:r>
            <a:r>
              <a:rPr lang="en-US" dirty="0"/>
              <a:t> that assesses </a:t>
            </a:r>
            <a:r>
              <a:rPr lang="en-US" dirty="0">
                <a:solidFill>
                  <a:schemeClr val="accent1">
                    <a:lumMod val="60000"/>
                    <a:lumOff val="40000"/>
                  </a:schemeClr>
                </a:solidFill>
              </a:rPr>
              <a:t>how easy </a:t>
            </a:r>
            <a:r>
              <a:rPr lang="en-US" dirty="0"/>
              <a:t>user interfaces are to </a:t>
            </a:r>
            <a:r>
              <a:rPr lang="en-US" dirty="0">
                <a:solidFill>
                  <a:schemeClr val="accent1">
                    <a:lumMod val="60000"/>
                    <a:lumOff val="40000"/>
                  </a:schemeClr>
                </a:solidFill>
              </a:rPr>
              <a:t>use</a:t>
            </a:r>
            <a:endParaRPr lang="en-US" dirty="0"/>
          </a:p>
          <a:p>
            <a:endParaRPr lang="en-US" dirty="0"/>
          </a:p>
        </p:txBody>
      </p:sp>
    </p:spTree>
    <p:extLst>
      <p:ext uri="{BB962C8B-B14F-4D97-AF65-F5344CB8AC3E}">
        <p14:creationId xmlns:p14="http://schemas.microsoft.com/office/powerpoint/2010/main" val="212733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46E99-DF33-8737-95CE-63D66E0CD1D8}"/>
              </a:ext>
            </a:extLst>
          </p:cNvPr>
          <p:cNvSpPr>
            <a:spLocks noGrp="1"/>
          </p:cNvSpPr>
          <p:nvPr>
            <p:ph type="title"/>
          </p:nvPr>
        </p:nvSpPr>
        <p:spPr/>
        <p:txBody>
          <a:bodyPr/>
          <a:lstStyle/>
          <a:p>
            <a:r>
              <a:rPr lang="en-US" dirty="0"/>
              <a:t>Other attributes of a system</a:t>
            </a:r>
          </a:p>
        </p:txBody>
      </p:sp>
      <p:sp>
        <p:nvSpPr>
          <p:cNvPr id="3" name="Content Placeholder 2">
            <a:extLst>
              <a:ext uri="{FF2B5EF4-FFF2-40B4-BE49-F238E27FC236}">
                <a16:creationId xmlns:a16="http://schemas.microsoft.com/office/drawing/2014/main" id="{A3D47F7D-E09B-DBDE-19BD-B9E84B9FE0EF}"/>
              </a:ext>
            </a:extLst>
          </p:cNvPr>
          <p:cNvSpPr>
            <a:spLocks noGrp="1"/>
          </p:cNvSpPr>
          <p:nvPr>
            <p:ph idx="1"/>
          </p:nvPr>
        </p:nvSpPr>
        <p:spPr/>
        <p:txBody>
          <a:bodyPr>
            <a:normAutofit fontScale="85000" lnSpcReduction="20000"/>
          </a:bodyPr>
          <a:lstStyle/>
          <a:p>
            <a:r>
              <a:rPr lang="en-US" dirty="0"/>
              <a:t>Functionality</a:t>
            </a:r>
          </a:p>
          <a:p>
            <a:r>
              <a:rPr lang="en-US" dirty="0"/>
              <a:t>Performance</a:t>
            </a:r>
          </a:p>
          <a:p>
            <a:r>
              <a:rPr lang="en-US" dirty="0"/>
              <a:t>Cost</a:t>
            </a:r>
          </a:p>
          <a:p>
            <a:r>
              <a:rPr lang="en-US" dirty="0"/>
              <a:t>Security</a:t>
            </a:r>
          </a:p>
          <a:p>
            <a:r>
              <a:rPr lang="en-US" dirty="0"/>
              <a:t>Maintainability</a:t>
            </a:r>
          </a:p>
          <a:p>
            <a:r>
              <a:rPr lang="en-US" dirty="0"/>
              <a:t>Size</a:t>
            </a:r>
          </a:p>
          <a:p>
            <a:r>
              <a:rPr lang="en-US" dirty="0"/>
              <a:t>Reliability</a:t>
            </a:r>
          </a:p>
          <a:p>
            <a:r>
              <a:rPr lang="en-US" dirty="0"/>
              <a:t>Marketability</a:t>
            </a:r>
          </a:p>
          <a:p>
            <a:r>
              <a:rPr lang="en-US" dirty="0"/>
              <a:t>…..</a:t>
            </a:r>
          </a:p>
          <a:p>
            <a:endParaRPr lang="en-US" dirty="0"/>
          </a:p>
          <a:p>
            <a:r>
              <a:rPr lang="en-US" dirty="0"/>
              <a:t>Let’s focus for now on </a:t>
            </a:r>
            <a:r>
              <a:rPr lang="en-US" dirty="0">
                <a:solidFill>
                  <a:schemeClr val="accent1">
                    <a:lumMod val="60000"/>
                    <a:lumOff val="40000"/>
                  </a:schemeClr>
                </a:solidFill>
              </a:rPr>
              <a:t>usability</a:t>
            </a:r>
          </a:p>
          <a:p>
            <a:endParaRPr lang="en-US" dirty="0"/>
          </a:p>
        </p:txBody>
      </p:sp>
    </p:spTree>
    <p:extLst>
      <p:ext uri="{BB962C8B-B14F-4D97-AF65-F5344CB8AC3E}">
        <p14:creationId xmlns:p14="http://schemas.microsoft.com/office/powerpoint/2010/main" val="365044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9EC1-31A9-3BBE-4A4D-C51D757AAC48}"/>
              </a:ext>
            </a:extLst>
          </p:cNvPr>
          <p:cNvSpPr>
            <a:spLocks noGrp="1"/>
          </p:cNvSpPr>
          <p:nvPr>
            <p:ph type="title"/>
          </p:nvPr>
        </p:nvSpPr>
        <p:spPr/>
        <p:txBody>
          <a:bodyPr/>
          <a:lstStyle/>
          <a:p>
            <a:r>
              <a:rPr lang="en-US" dirty="0"/>
              <a:t>Dimensions of usability</a:t>
            </a:r>
          </a:p>
        </p:txBody>
      </p:sp>
      <p:sp>
        <p:nvSpPr>
          <p:cNvPr id="3" name="Content Placeholder 2">
            <a:extLst>
              <a:ext uri="{FF2B5EF4-FFF2-40B4-BE49-F238E27FC236}">
                <a16:creationId xmlns:a16="http://schemas.microsoft.com/office/drawing/2014/main" id="{A1209E14-5994-3017-2CE9-04E73CCBDD47}"/>
              </a:ext>
            </a:extLst>
          </p:cNvPr>
          <p:cNvSpPr>
            <a:spLocks noGrp="1"/>
          </p:cNvSpPr>
          <p:nvPr>
            <p:ph idx="1"/>
          </p:nvPr>
        </p:nvSpPr>
        <p:spPr/>
        <p:txBody>
          <a:bodyPr>
            <a:normAutofit fontScale="92500" lnSpcReduction="10000"/>
          </a:bodyPr>
          <a:lstStyle/>
          <a:p>
            <a:r>
              <a:rPr lang="en-US" dirty="0"/>
              <a:t>There are lots of formulations, but here’s one: </a:t>
            </a:r>
          </a:p>
          <a:p>
            <a:pPr lvl="1"/>
            <a:r>
              <a:rPr lang="en-US" dirty="0">
                <a:solidFill>
                  <a:schemeClr val="accent1">
                    <a:lumMod val="60000"/>
                    <a:lumOff val="40000"/>
                  </a:schemeClr>
                </a:solidFill>
              </a:rPr>
              <a:t>Learnability</a:t>
            </a:r>
            <a:r>
              <a:rPr lang="en-US" dirty="0"/>
              <a:t>: is it easy to learn?</a:t>
            </a:r>
          </a:p>
          <a:p>
            <a:pPr lvl="1"/>
            <a:r>
              <a:rPr lang="en-US" dirty="0">
                <a:solidFill>
                  <a:schemeClr val="accent1">
                    <a:lumMod val="60000"/>
                    <a:lumOff val="40000"/>
                  </a:schemeClr>
                </a:solidFill>
              </a:rPr>
              <a:t>Efficiency</a:t>
            </a:r>
            <a:r>
              <a:rPr lang="en-US" dirty="0"/>
              <a:t>: once learned, is it fast to use? </a:t>
            </a:r>
          </a:p>
          <a:p>
            <a:pPr lvl="1"/>
            <a:r>
              <a:rPr lang="en-US" dirty="0">
                <a:solidFill>
                  <a:schemeClr val="accent1">
                    <a:lumMod val="60000"/>
                    <a:lumOff val="40000"/>
                  </a:schemeClr>
                </a:solidFill>
              </a:rPr>
              <a:t>Errors/Safety</a:t>
            </a:r>
            <a:r>
              <a:rPr lang="en-US" dirty="0"/>
              <a:t>: are errors few and recoverable? </a:t>
            </a:r>
          </a:p>
          <a:p>
            <a:pPr marL="0" indent="0">
              <a:buNone/>
            </a:pPr>
            <a:endParaRPr lang="en-US" dirty="0"/>
          </a:p>
          <a:p>
            <a:pPr marL="0" indent="0">
              <a:buNone/>
            </a:pPr>
            <a:r>
              <a:rPr lang="en-US" dirty="0"/>
              <a:t>Some others:</a:t>
            </a:r>
          </a:p>
          <a:p>
            <a:pPr lvl="1"/>
            <a:r>
              <a:rPr lang="en-US" dirty="0"/>
              <a:t>Memorability: When you come back to the design after a time away, how easy is it to re-establish proficiency</a:t>
            </a:r>
          </a:p>
          <a:p>
            <a:pPr lvl="1"/>
            <a:r>
              <a:rPr lang="en-US" dirty="0"/>
              <a:t>Satisfaction: How pleasant is it to use the design</a:t>
            </a:r>
          </a:p>
          <a:p>
            <a:pPr marL="457200" lvl="1" indent="0">
              <a:buNone/>
            </a:pPr>
            <a:endParaRPr lang="en-US" dirty="0"/>
          </a:p>
          <a:p>
            <a:r>
              <a:rPr lang="en-US" dirty="0"/>
              <a:t>Note: you can measure these qualities.  We will learn about some ways in our evaluation learning modules </a:t>
            </a:r>
          </a:p>
        </p:txBody>
      </p:sp>
    </p:spTree>
    <p:extLst>
      <p:ext uri="{BB962C8B-B14F-4D97-AF65-F5344CB8AC3E}">
        <p14:creationId xmlns:p14="http://schemas.microsoft.com/office/powerpoint/2010/main" val="2836025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95A4-0D69-7822-D407-4EA71E277382}"/>
              </a:ext>
            </a:extLst>
          </p:cNvPr>
          <p:cNvSpPr>
            <a:spLocks noGrp="1"/>
          </p:cNvSpPr>
          <p:nvPr>
            <p:ph type="title"/>
          </p:nvPr>
        </p:nvSpPr>
        <p:spPr/>
        <p:txBody>
          <a:bodyPr/>
          <a:lstStyle/>
          <a:p>
            <a:r>
              <a:rPr lang="en-US" dirty="0"/>
              <a:t>Questions to ponder…</a:t>
            </a:r>
          </a:p>
        </p:txBody>
      </p:sp>
      <p:sp>
        <p:nvSpPr>
          <p:cNvPr id="3" name="Content Placeholder 2">
            <a:extLst>
              <a:ext uri="{FF2B5EF4-FFF2-40B4-BE49-F238E27FC236}">
                <a16:creationId xmlns:a16="http://schemas.microsoft.com/office/drawing/2014/main" id="{721ADEB9-07F8-04FE-F9B1-375579C50C35}"/>
              </a:ext>
            </a:extLst>
          </p:cNvPr>
          <p:cNvSpPr>
            <a:spLocks noGrp="1"/>
          </p:cNvSpPr>
          <p:nvPr>
            <p:ph idx="1"/>
          </p:nvPr>
        </p:nvSpPr>
        <p:spPr/>
        <p:txBody>
          <a:bodyPr>
            <a:normAutofit/>
          </a:bodyPr>
          <a:lstStyle/>
          <a:p>
            <a:r>
              <a:rPr lang="en-US" dirty="0"/>
              <a:t>Dimensions of usability:</a:t>
            </a:r>
          </a:p>
          <a:p>
            <a:pPr lvl="1"/>
            <a:r>
              <a:rPr lang="en-US" dirty="0">
                <a:solidFill>
                  <a:schemeClr val="accent1">
                    <a:lumMod val="60000"/>
                    <a:lumOff val="40000"/>
                  </a:schemeClr>
                </a:solidFill>
              </a:rPr>
              <a:t>Learnability</a:t>
            </a:r>
            <a:r>
              <a:rPr lang="en-US" dirty="0"/>
              <a:t>: is it easy to learn?</a:t>
            </a:r>
          </a:p>
          <a:p>
            <a:pPr lvl="1"/>
            <a:r>
              <a:rPr lang="en-US" dirty="0">
                <a:solidFill>
                  <a:schemeClr val="accent1">
                    <a:lumMod val="60000"/>
                    <a:lumOff val="40000"/>
                  </a:schemeClr>
                </a:solidFill>
              </a:rPr>
              <a:t>Efficiency</a:t>
            </a:r>
            <a:r>
              <a:rPr lang="en-US" dirty="0"/>
              <a:t>: once learned, is it fast to use? </a:t>
            </a:r>
          </a:p>
          <a:p>
            <a:pPr lvl="1"/>
            <a:r>
              <a:rPr lang="en-US" dirty="0">
                <a:solidFill>
                  <a:schemeClr val="accent1">
                    <a:lumMod val="60000"/>
                    <a:lumOff val="40000"/>
                  </a:schemeClr>
                </a:solidFill>
              </a:rPr>
              <a:t>Errors/Safety</a:t>
            </a:r>
            <a:r>
              <a:rPr lang="en-US" dirty="0"/>
              <a:t>: are errors few and recoverable? </a:t>
            </a:r>
          </a:p>
          <a:p>
            <a:pPr marL="0" indent="0">
              <a:buNone/>
            </a:pPr>
            <a:endParaRPr lang="en-US" dirty="0"/>
          </a:p>
          <a:p>
            <a:pPr marL="0" indent="0">
              <a:buNone/>
            </a:pPr>
            <a:r>
              <a:rPr lang="en-US" dirty="0"/>
              <a:t>Before we dig into these dimensions….</a:t>
            </a:r>
          </a:p>
          <a:p>
            <a:r>
              <a:rPr lang="en-US" dirty="0"/>
              <a:t>Do all of these dimensions matter equally all the time when designing something?   </a:t>
            </a:r>
          </a:p>
          <a:p>
            <a:pPr lvl="1"/>
            <a:r>
              <a:rPr lang="en-US" dirty="0"/>
              <a:t>Let’s come up with some examples where one dimension may be more important</a:t>
            </a:r>
          </a:p>
          <a:p>
            <a:pPr marL="457200" lvl="1" indent="0">
              <a:buNone/>
            </a:pPr>
            <a:endParaRPr lang="en-US" dirty="0"/>
          </a:p>
        </p:txBody>
      </p:sp>
    </p:spTree>
    <p:extLst>
      <p:ext uri="{BB962C8B-B14F-4D97-AF65-F5344CB8AC3E}">
        <p14:creationId xmlns:p14="http://schemas.microsoft.com/office/powerpoint/2010/main" val="3118295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98183-A270-69AA-1F9A-4B01DA6CBFB1}"/>
              </a:ext>
            </a:extLst>
          </p:cNvPr>
          <p:cNvSpPr>
            <a:spLocks noGrp="1"/>
          </p:cNvSpPr>
          <p:nvPr>
            <p:ph type="title"/>
          </p:nvPr>
        </p:nvSpPr>
        <p:spPr/>
        <p:txBody>
          <a:bodyPr/>
          <a:lstStyle/>
          <a:p>
            <a:r>
              <a:rPr lang="en-US" dirty="0"/>
              <a:t>Let’s critique this example (Interface hall of shame)</a:t>
            </a:r>
          </a:p>
        </p:txBody>
      </p:sp>
      <p:sp>
        <p:nvSpPr>
          <p:cNvPr id="3" name="Content Placeholder 2">
            <a:extLst>
              <a:ext uri="{FF2B5EF4-FFF2-40B4-BE49-F238E27FC236}">
                <a16:creationId xmlns:a16="http://schemas.microsoft.com/office/drawing/2014/main" id="{729CE652-F541-F95E-FEC7-50AE5F68FA12}"/>
              </a:ext>
            </a:extLst>
          </p:cNvPr>
          <p:cNvSpPr>
            <a:spLocks noGrp="1"/>
          </p:cNvSpPr>
          <p:nvPr>
            <p:ph idx="1"/>
          </p:nvPr>
        </p:nvSpPr>
        <p:spPr>
          <a:xfrm>
            <a:off x="838199" y="1825625"/>
            <a:ext cx="4937567" cy="4351338"/>
          </a:xfrm>
        </p:spPr>
        <p:txBody>
          <a:bodyPr>
            <a:normAutofit fontScale="85000" lnSpcReduction="20000"/>
          </a:bodyPr>
          <a:lstStyle/>
          <a:p>
            <a:r>
              <a:rPr lang="en-US" dirty="0"/>
              <a:t>Dialogue box prints award certificates</a:t>
            </a:r>
          </a:p>
          <a:p>
            <a:r>
              <a:rPr lang="en-US" dirty="0"/>
              <a:t>Presents the task of selecting a template for the certificate</a:t>
            </a:r>
          </a:p>
          <a:p>
            <a:r>
              <a:rPr lang="en-US" dirty="0"/>
              <a:t>Graphical interface</a:t>
            </a:r>
          </a:p>
          <a:p>
            <a:r>
              <a:rPr lang="en-US" dirty="0"/>
              <a:t>Mouse-interactions with common widgets (scroll bar, buttons)</a:t>
            </a:r>
          </a:p>
          <a:p>
            <a:r>
              <a:rPr lang="en-US" dirty="0"/>
              <a:t>What-you-see-is-what-you-get with the preview of the award shown</a:t>
            </a:r>
          </a:p>
          <a:p>
            <a:endParaRPr lang="en-US" dirty="0"/>
          </a:p>
          <a:p>
            <a:r>
              <a:rPr lang="en-US" dirty="0"/>
              <a:t>So, why is this perhaps not a great design? </a:t>
            </a:r>
          </a:p>
        </p:txBody>
      </p:sp>
      <p:pic>
        <p:nvPicPr>
          <p:cNvPr id="4" name="image2.png">
            <a:extLst>
              <a:ext uri="{FF2B5EF4-FFF2-40B4-BE49-F238E27FC236}">
                <a16:creationId xmlns:a16="http://schemas.microsoft.com/office/drawing/2014/main" id="{D23B1CAB-5646-68A0-BB7F-5234E7936F34}"/>
              </a:ext>
            </a:extLst>
          </p:cNvPr>
          <p:cNvPicPr/>
          <p:nvPr/>
        </p:nvPicPr>
        <p:blipFill>
          <a:blip r:embed="rId2"/>
          <a:srcRect/>
          <a:stretch>
            <a:fillRect/>
          </a:stretch>
        </p:blipFill>
        <p:spPr>
          <a:xfrm>
            <a:off x="5970508" y="1825625"/>
            <a:ext cx="5943600" cy="4711700"/>
          </a:xfrm>
          <a:prstGeom prst="rect">
            <a:avLst/>
          </a:prstGeom>
          <a:ln/>
        </p:spPr>
      </p:pic>
    </p:spTree>
    <p:extLst>
      <p:ext uri="{BB962C8B-B14F-4D97-AF65-F5344CB8AC3E}">
        <p14:creationId xmlns:p14="http://schemas.microsoft.com/office/powerpoint/2010/main" val="352139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2917-6F69-D2EF-398E-B9CBD470C0A9}"/>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9340F406-87B9-D3F5-0B1C-A0070D50593F}"/>
              </a:ext>
            </a:extLst>
          </p:cNvPr>
          <p:cNvSpPr>
            <a:spLocks noGrp="1"/>
          </p:cNvSpPr>
          <p:nvPr>
            <p:ph idx="1"/>
          </p:nvPr>
        </p:nvSpPr>
        <p:spPr/>
        <p:txBody>
          <a:bodyPr/>
          <a:lstStyle/>
          <a:p>
            <a:r>
              <a:rPr lang="en-US" dirty="0"/>
              <a:t>Homework: </a:t>
            </a:r>
          </a:p>
          <a:p>
            <a:pPr lvl="1"/>
            <a:r>
              <a:rPr lang="en-US" dirty="0"/>
              <a:t>Everyone found it? </a:t>
            </a:r>
          </a:p>
          <a:p>
            <a:pPr lvl="1"/>
            <a:r>
              <a:rPr lang="en-US" dirty="0"/>
              <a:t>Questions?</a:t>
            </a:r>
          </a:p>
          <a:p>
            <a:r>
              <a:rPr lang="en-US" dirty="0"/>
              <a:t>Syllabus: </a:t>
            </a:r>
          </a:p>
          <a:p>
            <a:pPr lvl="1"/>
            <a:r>
              <a:rPr lang="en-US" dirty="0"/>
              <a:t>Questions? </a:t>
            </a:r>
          </a:p>
          <a:p>
            <a:r>
              <a:rPr lang="en-US" dirty="0"/>
              <a:t>Student hours: </a:t>
            </a:r>
          </a:p>
          <a:p>
            <a:pPr lvl="1"/>
            <a:r>
              <a:rPr lang="en-US" dirty="0"/>
              <a:t>Details TBD : I am going to try to find a room and a good time</a:t>
            </a:r>
          </a:p>
          <a:p>
            <a:pPr lvl="2"/>
            <a:r>
              <a:rPr lang="en-US" dirty="0"/>
              <a:t>I like having an opportunity to discuss and debug things together</a:t>
            </a:r>
          </a:p>
          <a:p>
            <a:pPr lvl="2"/>
            <a:r>
              <a:rPr lang="en-US" dirty="0"/>
              <a:t>Also a time for you to meet with me one on one</a:t>
            </a:r>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566481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A944-51BF-CCAA-DB95-31198142D523}"/>
              </a:ext>
            </a:extLst>
          </p:cNvPr>
          <p:cNvSpPr>
            <a:spLocks noGrp="1"/>
          </p:cNvSpPr>
          <p:nvPr>
            <p:ph type="title"/>
          </p:nvPr>
        </p:nvSpPr>
        <p:spPr/>
        <p:txBody>
          <a:bodyPr/>
          <a:lstStyle/>
          <a:p>
            <a:r>
              <a:rPr lang="en-US" dirty="0"/>
              <a:t>Some comments…. </a:t>
            </a:r>
          </a:p>
        </p:txBody>
      </p:sp>
      <p:sp>
        <p:nvSpPr>
          <p:cNvPr id="3" name="Content Placeholder 2">
            <a:extLst>
              <a:ext uri="{FF2B5EF4-FFF2-40B4-BE49-F238E27FC236}">
                <a16:creationId xmlns:a16="http://schemas.microsoft.com/office/drawing/2014/main" id="{1B501C81-7D77-6EA8-E786-027BECF2E607}"/>
              </a:ext>
            </a:extLst>
          </p:cNvPr>
          <p:cNvSpPr>
            <a:spLocks noGrp="1"/>
          </p:cNvSpPr>
          <p:nvPr>
            <p:ph idx="1"/>
          </p:nvPr>
        </p:nvSpPr>
        <p:spPr>
          <a:xfrm>
            <a:off x="243169" y="1804604"/>
            <a:ext cx="7396122" cy="4774871"/>
          </a:xfrm>
        </p:spPr>
        <p:txBody>
          <a:bodyPr>
            <a:normAutofit fontScale="85000" lnSpcReduction="10000"/>
          </a:bodyPr>
          <a:lstStyle/>
          <a:p>
            <a:r>
              <a:rPr lang="en-US" dirty="0"/>
              <a:t>Scrollbar problems:</a:t>
            </a:r>
          </a:p>
          <a:p>
            <a:pPr lvl="1"/>
            <a:r>
              <a:rPr lang="en-US" dirty="0"/>
              <a:t>Why is a scrollbar used for selecting a template?  Scrollbars are for scrolling through continuous content. </a:t>
            </a:r>
          </a:p>
          <a:p>
            <a:pPr lvl="2"/>
            <a:r>
              <a:rPr lang="en-US" dirty="0"/>
              <a:t>Will a new user see the scrollbar and register that it is for selection?  Will they skip the opportunity to select because of this? </a:t>
            </a:r>
          </a:p>
          <a:p>
            <a:pPr lvl="1"/>
            <a:r>
              <a:rPr lang="en-US" dirty="0"/>
              <a:t>No marks on the scrollbar- no indication of how many templates.  How far do you drag it to get to a new template?</a:t>
            </a:r>
          </a:p>
          <a:p>
            <a:pPr lvl="1"/>
            <a:r>
              <a:rPr lang="en-US" dirty="0"/>
              <a:t>The ‘affordance’ of a scrollbar is continuous scrolling, not selection (think of our door handle which says ‘pull me’).</a:t>
            </a:r>
          </a:p>
          <a:p>
            <a:pPr lvl="1"/>
            <a:r>
              <a:rPr lang="en-US" dirty="0"/>
              <a:t>Will a frequent user remember how to find their favorite template that is 56% of the way into the scrollbar?</a:t>
            </a:r>
          </a:p>
          <a:p>
            <a:pPr lvl="2"/>
            <a:r>
              <a:rPr lang="en-US" dirty="0"/>
              <a:t>No shortcuts for frequent users</a:t>
            </a:r>
          </a:p>
          <a:p>
            <a:r>
              <a:rPr lang="en-US" dirty="0"/>
              <a:t>Help text: </a:t>
            </a:r>
          </a:p>
          <a:p>
            <a:pPr lvl="1"/>
            <a:r>
              <a:rPr lang="en-US" dirty="0"/>
              <a:t>So long!!  If it needs a sign, probably bad design.  </a:t>
            </a:r>
          </a:p>
          <a:p>
            <a:pPr lvl="1"/>
            <a:r>
              <a:rPr lang="en-US" dirty="0"/>
              <a:t>Press OKAY.  Actual button: OK. </a:t>
            </a:r>
          </a:p>
          <a:p>
            <a:pPr lvl="1"/>
            <a:r>
              <a:rPr lang="en-US" dirty="0"/>
              <a:t>Why is it right justified? </a:t>
            </a:r>
          </a:p>
        </p:txBody>
      </p:sp>
      <p:pic>
        <p:nvPicPr>
          <p:cNvPr id="4" name="image2.png">
            <a:extLst>
              <a:ext uri="{FF2B5EF4-FFF2-40B4-BE49-F238E27FC236}">
                <a16:creationId xmlns:a16="http://schemas.microsoft.com/office/drawing/2014/main" id="{FDFC8D95-CF35-3909-C6BA-6700DBF5247D}"/>
              </a:ext>
            </a:extLst>
          </p:cNvPr>
          <p:cNvPicPr/>
          <p:nvPr/>
        </p:nvPicPr>
        <p:blipFill>
          <a:blip r:embed="rId2"/>
          <a:srcRect/>
          <a:stretch>
            <a:fillRect/>
          </a:stretch>
        </p:blipFill>
        <p:spPr>
          <a:xfrm>
            <a:off x="7778186" y="1804604"/>
            <a:ext cx="4170645" cy="3470034"/>
          </a:xfrm>
          <a:prstGeom prst="rect">
            <a:avLst/>
          </a:prstGeom>
          <a:ln/>
        </p:spPr>
      </p:pic>
    </p:spTree>
    <p:extLst>
      <p:ext uri="{BB962C8B-B14F-4D97-AF65-F5344CB8AC3E}">
        <p14:creationId xmlns:p14="http://schemas.microsoft.com/office/powerpoint/2010/main" val="185474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A944-51BF-CCAA-DB95-31198142D523}"/>
              </a:ext>
            </a:extLst>
          </p:cNvPr>
          <p:cNvSpPr>
            <a:spLocks noGrp="1"/>
          </p:cNvSpPr>
          <p:nvPr>
            <p:ph type="title"/>
          </p:nvPr>
        </p:nvSpPr>
        <p:spPr/>
        <p:txBody>
          <a:bodyPr/>
          <a:lstStyle/>
          <a:p>
            <a:r>
              <a:rPr lang="en-US" dirty="0"/>
              <a:t>Some comments…. </a:t>
            </a:r>
          </a:p>
        </p:txBody>
      </p:sp>
      <p:sp>
        <p:nvSpPr>
          <p:cNvPr id="3" name="Content Placeholder 2">
            <a:extLst>
              <a:ext uri="{FF2B5EF4-FFF2-40B4-BE49-F238E27FC236}">
                <a16:creationId xmlns:a16="http://schemas.microsoft.com/office/drawing/2014/main" id="{1B501C81-7D77-6EA8-E786-027BECF2E607}"/>
              </a:ext>
            </a:extLst>
          </p:cNvPr>
          <p:cNvSpPr>
            <a:spLocks noGrp="1"/>
          </p:cNvSpPr>
          <p:nvPr>
            <p:ph idx="1"/>
          </p:nvPr>
        </p:nvSpPr>
        <p:spPr>
          <a:xfrm>
            <a:off x="243169" y="1804604"/>
            <a:ext cx="7396122" cy="4774871"/>
          </a:xfrm>
        </p:spPr>
        <p:txBody>
          <a:bodyPr>
            <a:normAutofit/>
          </a:bodyPr>
          <a:lstStyle/>
          <a:p>
            <a:r>
              <a:rPr lang="en-US" dirty="0"/>
              <a:t>Help text: </a:t>
            </a:r>
          </a:p>
          <a:p>
            <a:pPr lvl="1"/>
            <a:r>
              <a:rPr lang="en-US" dirty="0"/>
              <a:t>So long!!  If it needs a sign, probably bad design.  </a:t>
            </a:r>
          </a:p>
          <a:p>
            <a:pPr lvl="1"/>
            <a:r>
              <a:rPr lang="en-US" dirty="0"/>
              <a:t>Press OKAY.  Actual button: OK. </a:t>
            </a:r>
          </a:p>
          <a:p>
            <a:pPr lvl="1"/>
            <a:r>
              <a:rPr lang="en-US" dirty="0"/>
              <a:t>Why is it right justified? </a:t>
            </a:r>
          </a:p>
        </p:txBody>
      </p:sp>
      <p:pic>
        <p:nvPicPr>
          <p:cNvPr id="4" name="image2.png">
            <a:extLst>
              <a:ext uri="{FF2B5EF4-FFF2-40B4-BE49-F238E27FC236}">
                <a16:creationId xmlns:a16="http://schemas.microsoft.com/office/drawing/2014/main" id="{FDFC8D95-CF35-3909-C6BA-6700DBF5247D}"/>
              </a:ext>
            </a:extLst>
          </p:cNvPr>
          <p:cNvPicPr/>
          <p:nvPr/>
        </p:nvPicPr>
        <p:blipFill>
          <a:blip r:embed="rId2"/>
          <a:srcRect/>
          <a:stretch>
            <a:fillRect/>
          </a:stretch>
        </p:blipFill>
        <p:spPr>
          <a:xfrm>
            <a:off x="7778186" y="1804604"/>
            <a:ext cx="4170645" cy="3470034"/>
          </a:xfrm>
          <a:prstGeom prst="rect">
            <a:avLst/>
          </a:prstGeom>
          <a:ln/>
        </p:spPr>
      </p:pic>
    </p:spTree>
    <p:extLst>
      <p:ext uri="{BB962C8B-B14F-4D97-AF65-F5344CB8AC3E}">
        <p14:creationId xmlns:p14="http://schemas.microsoft.com/office/powerpoint/2010/main" val="984909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396C-D29E-DFA0-BB92-C90CCA0E79EC}"/>
              </a:ext>
            </a:extLst>
          </p:cNvPr>
          <p:cNvSpPr>
            <a:spLocks noGrp="1"/>
          </p:cNvSpPr>
          <p:nvPr>
            <p:ph type="title"/>
          </p:nvPr>
        </p:nvSpPr>
        <p:spPr/>
        <p:txBody>
          <a:bodyPr/>
          <a:lstStyle/>
          <a:p>
            <a:r>
              <a:rPr lang="en-US" dirty="0"/>
              <a:t>Let’s redesign this…. </a:t>
            </a:r>
          </a:p>
        </p:txBody>
      </p:sp>
      <p:sp>
        <p:nvSpPr>
          <p:cNvPr id="3" name="Content Placeholder 2">
            <a:extLst>
              <a:ext uri="{FF2B5EF4-FFF2-40B4-BE49-F238E27FC236}">
                <a16:creationId xmlns:a16="http://schemas.microsoft.com/office/drawing/2014/main" id="{84F26979-FE83-29AD-5FC9-F160615F8508}"/>
              </a:ext>
            </a:extLst>
          </p:cNvPr>
          <p:cNvSpPr>
            <a:spLocks noGrp="1"/>
          </p:cNvSpPr>
          <p:nvPr>
            <p:ph idx="1"/>
          </p:nvPr>
        </p:nvSpPr>
        <p:spPr/>
        <p:txBody>
          <a:bodyPr/>
          <a:lstStyle/>
          <a:p>
            <a:r>
              <a:rPr lang="en-US" dirty="0"/>
              <a:t>Create a couple of alternative sketches</a:t>
            </a:r>
          </a:p>
          <a:p>
            <a:r>
              <a:rPr lang="en-US" dirty="0"/>
              <a:t>Task is selection of the template, seeing the output (</a:t>
            </a:r>
            <a:r>
              <a:rPr lang="en-US" dirty="0" err="1"/>
              <a:t>wysiwyg</a:t>
            </a:r>
            <a:r>
              <a:rPr lang="en-US" dirty="0"/>
              <a:t>)</a:t>
            </a:r>
          </a:p>
          <a:p>
            <a:r>
              <a:rPr lang="en-US" dirty="0"/>
              <a:t>Let’s see if we can do better</a:t>
            </a:r>
          </a:p>
        </p:txBody>
      </p:sp>
    </p:spTree>
    <p:extLst>
      <p:ext uri="{BB962C8B-B14F-4D97-AF65-F5344CB8AC3E}">
        <p14:creationId xmlns:p14="http://schemas.microsoft.com/office/powerpoint/2010/main" val="128554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0B91-23B6-03A1-C1B8-F683100550A8}"/>
              </a:ext>
            </a:extLst>
          </p:cNvPr>
          <p:cNvSpPr>
            <a:spLocks noGrp="1"/>
          </p:cNvSpPr>
          <p:nvPr>
            <p:ph type="title"/>
          </p:nvPr>
        </p:nvSpPr>
        <p:spPr/>
        <p:txBody>
          <a:bodyPr/>
          <a:lstStyle/>
          <a:p>
            <a:r>
              <a:rPr lang="en-US" dirty="0"/>
              <a:t>Redesign</a:t>
            </a:r>
          </a:p>
        </p:txBody>
      </p:sp>
      <p:sp>
        <p:nvSpPr>
          <p:cNvPr id="3" name="Content Placeholder 2">
            <a:extLst>
              <a:ext uri="{FF2B5EF4-FFF2-40B4-BE49-F238E27FC236}">
                <a16:creationId xmlns:a16="http://schemas.microsoft.com/office/drawing/2014/main" id="{F1AA7500-AFFF-194D-0758-BDF3E4FBDE25}"/>
              </a:ext>
            </a:extLst>
          </p:cNvPr>
          <p:cNvSpPr>
            <a:spLocks noGrp="1"/>
          </p:cNvSpPr>
          <p:nvPr>
            <p:ph idx="1"/>
          </p:nvPr>
        </p:nvSpPr>
        <p:spPr>
          <a:xfrm>
            <a:off x="838200" y="1825625"/>
            <a:ext cx="3649717" cy="4351338"/>
          </a:xfrm>
        </p:spPr>
        <p:txBody>
          <a:bodyPr/>
          <a:lstStyle/>
          <a:p>
            <a:r>
              <a:rPr lang="en-US" dirty="0"/>
              <a:t>Is this better?</a:t>
            </a:r>
          </a:p>
          <a:p>
            <a:r>
              <a:rPr lang="en-US" dirty="0"/>
              <a:t>Why?</a:t>
            </a:r>
          </a:p>
        </p:txBody>
      </p:sp>
      <p:pic>
        <p:nvPicPr>
          <p:cNvPr id="4" name="image12.png">
            <a:extLst>
              <a:ext uri="{FF2B5EF4-FFF2-40B4-BE49-F238E27FC236}">
                <a16:creationId xmlns:a16="http://schemas.microsoft.com/office/drawing/2014/main" id="{17C6D2C6-EE5E-F7C5-1DFA-2775267749C1}"/>
              </a:ext>
            </a:extLst>
          </p:cNvPr>
          <p:cNvPicPr/>
          <p:nvPr/>
        </p:nvPicPr>
        <p:blipFill>
          <a:blip r:embed="rId2"/>
          <a:srcRect/>
          <a:stretch>
            <a:fillRect/>
          </a:stretch>
        </p:blipFill>
        <p:spPr>
          <a:xfrm>
            <a:off x="4821616" y="1825625"/>
            <a:ext cx="6255355" cy="4077464"/>
          </a:xfrm>
          <a:prstGeom prst="rect">
            <a:avLst/>
          </a:prstGeom>
          <a:ln/>
        </p:spPr>
      </p:pic>
    </p:spTree>
    <p:extLst>
      <p:ext uri="{BB962C8B-B14F-4D97-AF65-F5344CB8AC3E}">
        <p14:creationId xmlns:p14="http://schemas.microsoft.com/office/powerpoint/2010/main" val="191608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navigation-bad">
            <a:extLst>
              <a:ext uri="{FF2B5EF4-FFF2-40B4-BE49-F238E27FC236}">
                <a16:creationId xmlns:a16="http://schemas.microsoft.com/office/drawing/2014/main" id="{D671AED5-00E5-66BA-C7D4-2517DB50F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67" y="224613"/>
            <a:ext cx="11353800" cy="584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12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6C2CF7-32F6-DEF2-88B4-4DB2FDF1DC8E}"/>
              </a:ext>
            </a:extLst>
          </p:cNvPr>
          <p:cNvSpPr>
            <a:spLocks noGrp="1"/>
          </p:cNvSpPr>
          <p:nvPr>
            <p:ph idx="1"/>
          </p:nvPr>
        </p:nvSpPr>
        <p:spPr>
          <a:xfrm>
            <a:off x="502534" y="1901825"/>
            <a:ext cx="3049963" cy="4351338"/>
          </a:xfrm>
        </p:spPr>
        <p:txBody>
          <a:bodyPr>
            <a:normAutofit fontScale="92500" lnSpcReduction="10000"/>
          </a:bodyPr>
          <a:lstStyle/>
          <a:p>
            <a:pPr marL="0" indent="0">
              <a:buNone/>
            </a:pPr>
            <a:endParaRPr lang="en-US" dirty="0"/>
          </a:p>
          <a:p>
            <a:pPr marL="0" indent="0">
              <a:buNone/>
            </a:pPr>
            <a:r>
              <a:rPr lang="en-US" dirty="0"/>
              <a:t>If the user </a:t>
            </a:r>
            <a:r>
              <a:rPr lang="en-US" dirty="0">
                <a:solidFill>
                  <a:schemeClr val="accent1">
                    <a:lumMod val="60000"/>
                    <a:lumOff val="40000"/>
                  </a:schemeClr>
                </a:solidFill>
              </a:rPr>
              <a:t>can’t easily understand what they can do next, it is not very usable</a:t>
            </a:r>
            <a:r>
              <a:rPr lang="en-US" dirty="0"/>
              <a:t>, and probably bad design</a:t>
            </a:r>
          </a:p>
          <a:p>
            <a:pPr marL="0" indent="0">
              <a:buNone/>
            </a:pPr>
            <a:endParaRPr lang="en-US" dirty="0"/>
          </a:p>
          <a:p>
            <a:pPr marL="0" indent="0">
              <a:buNone/>
            </a:pPr>
            <a:r>
              <a:rPr lang="en-US" dirty="0"/>
              <a:t>(and your user may go elsewhere for what they need)</a:t>
            </a:r>
          </a:p>
          <a:p>
            <a:endParaRPr lang="en-US" dirty="0"/>
          </a:p>
        </p:txBody>
      </p:sp>
      <p:pic>
        <p:nvPicPr>
          <p:cNvPr id="6" name="Picture 2" descr="navigation-bad">
            <a:extLst>
              <a:ext uri="{FF2B5EF4-FFF2-40B4-BE49-F238E27FC236}">
                <a16:creationId xmlns:a16="http://schemas.microsoft.com/office/drawing/2014/main" id="{D671AED5-00E5-66BA-C7D4-2517DB50F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993" y="1931193"/>
            <a:ext cx="8036473" cy="41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12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8754-3606-3120-1193-317181A33431}"/>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B2095C9-CE7B-AEBA-D664-4197028C01C3}"/>
              </a:ext>
            </a:extLst>
          </p:cNvPr>
          <p:cNvSpPr>
            <a:spLocks noGrp="1"/>
          </p:cNvSpPr>
          <p:nvPr>
            <p:ph idx="1"/>
          </p:nvPr>
        </p:nvSpPr>
        <p:spPr/>
        <p:txBody>
          <a:bodyPr/>
          <a:lstStyle/>
          <a:p>
            <a:r>
              <a:rPr lang="en-US" dirty="0"/>
              <a:t>Where do I press? </a:t>
            </a:r>
          </a:p>
          <a:p>
            <a:endParaRPr lang="en-US" dirty="0"/>
          </a:p>
        </p:txBody>
      </p:sp>
      <p:pic>
        <p:nvPicPr>
          <p:cNvPr id="4" name="Picture 2" descr="Image result for interaction design fails">
            <a:extLst>
              <a:ext uri="{FF2B5EF4-FFF2-40B4-BE49-F238E27FC236}">
                <a16:creationId xmlns:a16="http://schemas.microsoft.com/office/drawing/2014/main" id="{EAE13D56-A987-4D13-2B69-E364973B2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245" y="1301884"/>
            <a:ext cx="3477564" cy="347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312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2095C9-CE7B-AEBA-D664-4197028C01C3}"/>
              </a:ext>
            </a:extLst>
          </p:cNvPr>
          <p:cNvSpPr>
            <a:spLocks noGrp="1"/>
          </p:cNvSpPr>
          <p:nvPr>
            <p:ph idx="1"/>
          </p:nvPr>
        </p:nvSpPr>
        <p:spPr>
          <a:xfrm>
            <a:off x="838200" y="5276193"/>
            <a:ext cx="10515600" cy="900770"/>
          </a:xfrm>
        </p:spPr>
        <p:txBody>
          <a:bodyPr/>
          <a:lstStyle/>
          <a:p>
            <a:pPr algn="r"/>
            <a:r>
              <a:rPr lang="en-US" dirty="0">
                <a:solidFill>
                  <a:schemeClr val="accent1">
                    <a:lumMod val="60000"/>
                    <a:lumOff val="40000"/>
                  </a:schemeClr>
                </a:solidFill>
                <a:latin typeface="Arial" panose="020B0604020202020204" pitchFamily="34" charset="0"/>
                <a:cs typeface="Arial" panose="020B0604020202020204" pitchFamily="34" charset="0"/>
              </a:rPr>
              <a:t>If the user is confused, it’s not very usable </a:t>
            </a:r>
            <a:r>
              <a:rPr lang="en-US" dirty="0">
                <a:latin typeface="Arial" panose="020B0604020202020204" pitchFamily="34" charset="0"/>
                <a:cs typeface="Arial" panose="020B0604020202020204" pitchFamily="34" charset="0"/>
              </a:rPr>
              <a:t>and probably bad design.</a:t>
            </a:r>
          </a:p>
          <a:p>
            <a:endParaRPr lang="en-US" dirty="0"/>
          </a:p>
        </p:txBody>
      </p:sp>
      <p:pic>
        <p:nvPicPr>
          <p:cNvPr id="4" name="Picture 2" descr="Image result for interaction design fails">
            <a:extLst>
              <a:ext uri="{FF2B5EF4-FFF2-40B4-BE49-F238E27FC236}">
                <a16:creationId xmlns:a16="http://schemas.microsoft.com/office/drawing/2014/main" id="{EAE13D56-A987-4D13-2B69-E364973B2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8245" y="1301884"/>
            <a:ext cx="3477564" cy="3477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937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70C6-0259-C3D7-AF14-8255CC72C3FA}"/>
              </a:ext>
            </a:extLst>
          </p:cNvPr>
          <p:cNvSpPr>
            <a:spLocks noGrp="1"/>
          </p:cNvSpPr>
          <p:nvPr>
            <p:ph type="title"/>
          </p:nvPr>
        </p:nvSpPr>
        <p:spPr/>
        <p:txBody>
          <a:bodyPr/>
          <a:lstStyle/>
          <a:p>
            <a:r>
              <a:rPr lang="en-US" dirty="0"/>
              <a:t>Big picture: What is the ultimate goal in designing things</a:t>
            </a:r>
          </a:p>
        </p:txBody>
      </p:sp>
      <p:sp>
        <p:nvSpPr>
          <p:cNvPr id="3" name="Content Placeholder 2">
            <a:extLst>
              <a:ext uri="{FF2B5EF4-FFF2-40B4-BE49-F238E27FC236}">
                <a16:creationId xmlns:a16="http://schemas.microsoft.com/office/drawing/2014/main" id="{78691134-E687-C80C-44A7-27982699E3EA}"/>
              </a:ext>
            </a:extLst>
          </p:cNvPr>
          <p:cNvSpPr>
            <a:spLocks noGrp="1"/>
          </p:cNvSpPr>
          <p:nvPr>
            <p:ph idx="1"/>
          </p:nvPr>
        </p:nvSpPr>
        <p:spPr/>
        <p:txBody>
          <a:bodyPr/>
          <a:lstStyle/>
          <a:p>
            <a:r>
              <a:rPr lang="en-US" dirty="0"/>
              <a:t>(in our case- designing user interfaces to computer systems)</a:t>
            </a:r>
          </a:p>
          <a:p>
            <a:endParaRPr lang="en-US" dirty="0"/>
          </a:p>
          <a:p>
            <a:pPr marL="0" indent="0">
              <a:buNone/>
            </a:pPr>
            <a:r>
              <a:rPr lang="en-US" altLang="x-none" dirty="0"/>
              <a:t>“Ultimately, we are deluding ourselves if we think that the products that we design are the "things" that we sell, rather than the individual, social and cultural experience that they engender, and the value and impact that they have. Design that ignores this is not worthy of the name”.</a:t>
            </a:r>
          </a:p>
          <a:p>
            <a:pPr>
              <a:buFontTx/>
              <a:buNone/>
            </a:pPr>
            <a:r>
              <a:rPr lang="en-US" altLang="x-none" dirty="0"/>
              <a:t>					</a:t>
            </a:r>
            <a:r>
              <a:rPr lang="en-US" altLang="x-none" i="1" dirty="0"/>
              <a:t>— Bill Buxton</a:t>
            </a:r>
          </a:p>
          <a:p>
            <a:pPr marL="0" indent="0">
              <a:buNone/>
            </a:pPr>
            <a:r>
              <a:rPr lang="en-US" dirty="0"/>
              <a:t> ---------&gt; “User experience”</a:t>
            </a:r>
          </a:p>
        </p:txBody>
      </p:sp>
    </p:spTree>
    <p:extLst>
      <p:ext uri="{BB962C8B-B14F-4D97-AF65-F5344CB8AC3E}">
        <p14:creationId xmlns:p14="http://schemas.microsoft.com/office/powerpoint/2010/main" val="1559449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DC58-107F-3777-93DF-ED64F8DA0EA0}"/>
              </a:ext>
            </a:extLst>
          </p:cNvPr>
          <p:cNvSpPr>
            <a:spLocks noGrp="1"/>
          </p:cNvSpPr>
          <p:nvPr>
            <p:ph type="title"/>
          </p:nvPr>
        </p:nvSpPr>
        <p:spPr/>
        <p:txBody>
          <a:bodyPr/>
          <a:lstStyle/>
          <a:p>
            <a:r>
              <a:rPr lang="en-US" dirty="0"/>
              <a:t>Remember this…. (Sage2)</a:t>
            </a:r>
          </a:p>
        </p:txBody>
      </p:sp>
      <p:pic>
        <p:nvPicPr>
          <p:cNvPr id="6" name="very short" descr="very short">
            <a:hlinkClick r:id="" action="ppaction://media"/>
            <a:extLst>
              <a:ext uri="{FF2B5EF4-FFF2-40B4-BE49-F238E27FC236}">
                <a16:creationId xmlns:a16="http://schemas.microsoft.com/office/drawing/2014/main" id="{498046C2-0E0C-286C-0E6B-BE87C5E8B1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60631" y="1550648"/>
            <a:ext cx="7892002" cy="4439251"/>
          </a:xfrm>
          <a:prstGeom prst="rect">
            <a:avLst/>
          </a:prstGeom>
        </p:spPr>
      </p:pic>
    </p:spTree>
    <p:extLst>
      <p:ext uri="{BB962C8B-B14F-4D97-AF65-F5344CB8AC3E}">
        <p14:creationId xmlns:p14="http://schemas.microsoft.com/office/powerpoint/2010/main" val="35126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0">
                <p:cTn id="7"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DC58-107F-3777-93DF-ED64F8DA0EA0}"/>
              </a:ext>
            </a:extLst>
          </p:cNvPr>
          <p:cNvSpPr>
            <a:spLocks noGrp="1"/>
          </p:cNvSpPr>
          <p:nvPr>
            <p:ph type="title"/>
          </p:nvPr>
        </p:nvSpPr>
        <p:spPr/>
        <p:txBody>
          <a:bodyPr/>
          <a:lstStyle/>
          <a:p>
            <a:r>
              <a:rPr lang="en-US" dirty="0"/>
              <a:t>When I started graduate school…. Sage </a:t>
            </a:r>
          </a:p>
        </p:txBody>
      </p:sp>
      <p:sp>
        <p:nvSpPr>
          <p:cNvPr id="3" name="Content Placeholder 2">
            <a:extLst>
              <a:ext uri="{FF2B5EF4-FFF2-40B4-BE49-F238E27FC236}">
                <a16:creationId xmlns:a16="http://schemas.microsoft.com/office/drawing/2014/main" id="{C6229C92-1333-56AD-ADB8-2748A9CFC10B}"/>
              </a:ext>
            </a:extLst>
          </p:cNvPr>
          <p:cNvSpPr>
            <a:spLocks noGrp="1"/>
          </p:cNvSpPr>
          <p:nvPr>
            <p:ph idx="1"/>
          </p:nvPr>
        </p:nvSpPr>
        <p:spPr>
          <a:xfrm>
            <a:off x="838200" y="5590572"/>
            <a:ext cx="10515600" cy="1130400"/>
          </a:xfrm>
        </p:spPr>
        <p:txBody>
          <a:bodyPr>
            <a:normAutofit/>
          </a:bodyPr>
          <a:lstStyle/>
          <a:p>
            <a:r>
              <a:rPr lang="en-US" dirty="0"/>
              <a:t>Earlier version</a:t>
            </a:r>
          </a:p>
          <a:p>
            <a:r>
              <a:rPr lang="en-US" dirty="0"/>
              <a:t>My experience with it. …..</a:t>
            </a:r>
          </a:p>
          <a:p>
            <a:endParaRPr lang="en-US" dirty="0"/>
          </a:p>
        </p:txBody>
      </p:sp>
      <p:pic>
        <p:nvPicPr>
          <p:cNvPr id="4098" name="Picture 2" descr="Vadiza Launches, Licensing Advanced Visualization and Collaboration  Software from University of Illinois at Chicago « SAGE™">
            <a:extLst>
              <a:ext uri="{FF2B5EF4-FFF2-40B4-BE49-F238E27FC236}">
                <a16:creationId xmlns:a16="http://schemas.microsoft.com/office/drawing/2014/main" id="{F55C83CE-0FAD-7597-6604-F92A20D3D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778" y="1690688"/>
            <a:ext cx="8184587" cy="32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51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11EA-1844-17D6-F3A0-8AC8A220C617}"/>
              </a:ext>
            </a:extLst>
          </p:cNvPr>
          <p:cNvSpPr>
            <a:spLocks noGrp="1"/>
          </p:cNvSpPr>
          <p:nvPr>
            <p:ph type="title"/>
          </p:nvPr>
        </p:nvSpPr>
        <p:spPr/>
        <p:txBody>
          <a:bodyPr/>
          <a:lstStyle/>
          <a:p>
            <a:r>
              <a:rPr lang="en-US" dirty="0"/>
              <a:t>But….</a:t>
            </a:r>
          </a:p>
        </p:txBody>
      </p:sp>
      <p:sp>
        <p:nvSpPr>
          <p:cNvPr id="3" name="Content Placeholder 2">
            <a:extLst>
              <a:ext uri="{FF2B5EF4-FFF2-40B4-BE49-F238E27FC236}">
                <a16:creationId xmlns:a16="http://schemas.microsoft.com/office/drawing/2014/main" id="{15BFA33C-204C-9522-B58A-271A4DE9BF6E}"/>
              </a:ext>
            </a:extLst>
          </p:cNvPr>
          <p:cNvSpPr>
            <a:spLocks noGrp="1"/>
          </p:cNvSpPr>
          <p:nvPr>
            <p:ph idx="1"/>
          </p:nvPr>
        </p:nvSpPr>
        <p:spPr/>
        <p:txBody>
          <a:bodyPr>
            <a:normAutofit lnSpcReduction="10000"/>
          </a:bodyPr>
          <a:lstStyle/>
          <a:p>
            <a:r>
              <a:rPr lang="en-US" dirty="0"/>
              <a:t>I went to try to get people at a company (not my lab) to use it, while I did an internship</a:t>
            </a:r>
          </a:p>
          <a:p>
            <a:pPr lvl="1"/>
            <a:r>
              <a:rPr lang="en-US" dirty="0"/>
              <a:t>STRUGGLE!!! </a:t>
            </a:r>
          </a:p>
          <a:p>
            <a:pPr lvl="1"/>
            <a:r>
              <a:rPr lang="en-US" dirty="0"/>
              <a:t>Couldn’t figure out how to use it</a:t>
            </a:r>
          </a:p>
          <a:p>
            <a:pPr lvl="1"/>
            <a:r>
              <a:rPr lang="en-US" dirty="0"/>
              <a:t>Ran into little errors that discouraged them from continuing to use it</a:t>
            </a:r>
          </a:p>
          <a:p>
            <a:pPr lvl="1"/>
            <a:r>
              <a:rPr lang="en-US" dirty="0"/>
              <a:t>Had to install new software, multi-step installation -&gt; barrier </a:t>
            </a:r>
          </a:p>
          <a:p>
            <a:r>
              <a:rPr lang="en-US" dirty="0"/>
              <a:t>Eventually, my experience helped us build a new version with a more usable interface</a:t>
            </a:r>
          </a:p>
          <a:p>
            <a:pPr marL="0" indent="0">
              <a:buNone/>
            </a:pPr>
            <a:endParaRPr lang="en-US" dirty="0"/>
          </a:p>
          <a:p>
            <a:r>
              <a:rPr lang="en-US" dirty="0"/>
              <a:t>Lesson: Usability is a key component of building things that enable these amazing experiences with a computer system </a:t>
            </a:r>
          </a:p>
        </p:txBody>
      </p:sp>
    </p:spTree>
    <p:extLst>
      <p:ext uri="{BB962C8B-B14F-4D97-AF65-F5344CB8AC3E}">
        <p14:creationId xmlns:p14="http://schemas.microsoft.com/office/powerpoint/2010/main" val="3215263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11EA-1844-17D6-F3A0-8AC8A220C617}"/>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15BFA33C-204C-9522-B58A-271A4DE9BF6E}"/>
              </a:ext>
            </a:extLst>
          </p:cNvPr>
          <p:cNvSpPr>
            <a:spLocks noGrp="1"/>
          </p:cNvSpPr>
          <p:nvPr>
            <p:ph idx="1"/>
          </p:nvPr>
        </p:nvSpPr>
        <p:spPr/>
        <p:txBody>
          <a:bodyPr/>
          <a:lstStyle/>
          <a:p>
            <a:r>
              <a:rPr lang="en-US" dirty="0"/>
              <a:t>User experience is downstream of usability</a:t>
            </a:r>
          </a:p>
          <a:p>
            <a:pPr lvl="1"/>
            <a:r>
              <a:rPr lang="en-US" dirty="0"/>
              <a:t>It if isn’t easy to use, no matter how great the experience is eventually (or for certain users), it won’t get used.  </a:t>
            </a:r>
          </a:p>
          <a:p>
            <a:endParaRPr lang="en-US" dirty="0"/>
          </a:p>
          <a:p>
            <a:r>
              <a:rPr lang="en-US" dirty="0"/>
              <a:t>Usability is a key component of building things that enable these amazing experiences with a computer system </a:t>
            </a:r>
          </a:p>
          <a:p>
            <a:endParaRPr lang="en-US" dirty="0"/>
          </a:p>
          <a:p>
            <a:r>
              <a:rPr lang="en-US" dirty="0"/>
              <a:t>So, let’s start with Usability! </a:t>
            </a:r>
          </a:p>
        </p:txBody>
      </p:sp>
    </p:spTree>
    <p:extLst>
      <p:ext uri="{BB962C8B-B14F-4D97-AF65-F5344CB8AC3E}">
        <p14:creationId xmlns:p14="http://schemas.microsoft.com/office/powerpoint/2010/main" val="1559011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73B8-8145-C3F0-5392-90FA5BECA8AD}"/>
              </a:ext>
            </a:extLst>
          </p:cNvPr>
          <p:cNvSpPr>
            <a:spLocks noGrp="1"/>
          </p:cNvSpPr>
          <p:nvPr>
            <p:ph type="title"/>
          </p:nvPr>
        </p:nvSpPr>
        <p:spPr/>
        <p:txBody>
          <a:bodyPr/>
          <a:lstStyle/>
          <a:p>
            <a:r>
              <a:rPr lang="en-US" dirty="0"/>
              <a:t>What is usability? </a:t>
            </a:r>
          </a:p>
        </p:txBody>
      </p:sp>
      <p:sp>
        <p:nvSpPr>
          <p:cNvPr id="3" name="Content Placeholder 2">
            <a:extLst>
              <a:ext uri="{FF2B5EF4-FFF2-40B4-BE49-F238E27FC236}">
                <a16:creationId xmlns:a16="http://schemas.microsoft.com/office/drawing/2014/main" id="{B81FB239-CE21-2918-A2EE-ECF42D7A6CC5}"/>
              </a:ext>
            </a:extLst>
          </p:cNvPr>
          <p:cNvSpPr>
            <a:spLocks noGrp="1"/>
          </p:cNvSpPr>
          <p:nvPr>
            <p:ph idx="1"/>
          </p:nvPr>
        </p:nvSpPr>
        <p:spPr/>
        <p:txBody>
          <a:bodyPr/>
          <a:lstStyle/>
          <a:p>
            <a:r>
              <a:rPr lang="en-US" dirty="0">
                <a:solidFill>
                  <a:schemeClr val="accent1">
                    <a:lumMod val="60000"/>
                    <a:lumOff val="40000"/>
                  </a:schemeClr>
                </a:solidFill>
              </a:rPr>
              <a:t>Usability is an attribute</a:t>
            </a:r>
            <a:r>
              <a:rPr lang="en-US" dirty="0"/>
              <a:t> that assesses </a:t>
            </a:r>
            <a:r>
              <a:rPr lang="en-US" dirty="0">
                <a:solidFill>
                  <a:schemeClr val="accent1">
                    <a:lumMod val="60000"/>
                    <a:lumOff val="40000"/>
                  </a:schemeClr>
                </a:solidFill>
              </a:rPr>
              <a:t>how easy </a:t>
            </a:r>
            <a:r>
              <a:rPr lang="en-US" dirty="0"/>
              <a:t>user interfaces are to </a:t>
            </a:r>
            <a:r>
              <a:rPr lang="en-US" dirty="0">
                <a:solidFill>
                  <a:schemeClr val="accent1">
                    <a:lumMod val="60000"/>
                    <a:lumOff val="40000"/>
                  </a:schemeClr>
                </a:solidFill>
              </a:rPr>
              <a:t>use</a:t>
            </a:r>
            <a:endParaRPr lang="en-US" dirty="0"/>
          </a:p>
          <a:p>
            <a:endParaRPr lang="en-US" dirty="0"/>
          </a:p>
        </p:txBody>
      </p:sp>
    </p:spTree>
    <p:extLst>
      <p:ext uri="{BB962C8B-B14F-4D97-AF65-F5344CB8AC3E}">
        <p14:creationId xmlns:p14="http://schemas.microsoft.com/office/powerpoint/2010/main" val="18779773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5706</TotalTime>
  <Words>1835</Words>
  <Application>Microsoft Macintosh PowerPoint</Application>
  <PresentationFormat>Widescreen</PresentationFormat>
  <Paragraphs>211</Paragraphs>
  <Slides>37</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 User Interface Design  </vt:lpstr>
      <vt:lpstr>UI Design: Wednesday Aug 24 (Day 2) </vt:lpstr>
      <vt:lpstr>Course logistics</vt:lpstr>
      <vt:lpstr>Big picture: What is the ultimate goal in designing things</vt:lpstr>
      <vt:lpstr>Remember this…. (Sage2)</vt:lpstr>
      <vt:lpstr>When I started graduate school…. Sage </vt:lpstr>
      <vt:lpstr>But….</vt:lpstr>
      <vt:lpstr>Take-away</vt:lpstr>
      <vt:lpstr>What is usability? </vt:lpstr>
      <vt:lpstr>What is usability? </vt:lpstr>
      <vt:lpstr>Even designers at Apple, can make less than fully usable designs</vt:lpstr>
      <vt:lpstr>Even designers at Apple, can make less than fully usable designs</vt:lpstr>
      <vt:lpstr>Why is UI design hard? </vt:lpstr>
      <vt:lpstr>Why is UI design hard?  </vt:lpstr>
      <vt:lpstr>Temptation: blame the user</vt:lpstr>
      <vt:lpstr>Temptation: blame the user</vt:lpstr>
      <vt:lpstr>Hawaii Ballistic Missle Threat example</vt:lpstr>
      <vt:lpstr>Hawaii Ballistic Missile Threat example</vt:lpstr>
      <vt:lpstr>Hawaii Ballistic Missle Threat example</vt:lpstr>
      <vt:lpstr>Similar example (less life threatening…)</vt:lpstr>
      <vt:lpstr>Usability vs Utility vs Usefulness </vt:lpstr>
      <vt:lpstr>Usability vs utility </vt:lpstr>
      <vt:lpstr>Can we think of examples of….</vt:lpstr>
      <vt:lpstr>Can we think of examples of….</vt:lpstr>
      <vt:lpstr>What is usability? </vt:lpstr>
      <vt:lpstr>Other attributes of a system</vt:lpstr>
      <vt:lpstr>Dimensions of usability</vt:lpstr>
      <vt:lpstr>Questions to ponder…</vt:lpstr>
      <vt:lpstr>Let’s critique this example (Interface hall of shame)</vt:lpstr>
      <vt:lpstr>Some comments…. </vt:lpstr>
      <vt:lpstr>Some comments…. </vt:lpstr>
      <vt:lpstr>Let’s redesign this…. </vt:lpstr>
      <vt:lpstr>Redesign</vt:lpstr>
      <vt:lpstr>PowerPoint Presentation</vt:lpstr>
      <vt:lpstr>PowerPoint Presentation</vt:lpstr>
      <vt:lpstr>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Aurisano, Jillian M</dc:creator>
  <cp:lastModifiedBy>Aurisano, Jillian (aurisajm)</cp:lastModifiedBy>
  <cp:revision>52</cp:revision>
  <dcterms:created xsi:type="dcterms:W3CDTF">2022-01-10T03:51:18Z</dcterms:created>
  <dcterms:modified xsi:type="dcterms:W3CDTF">2022-08-31T05:47:09Z</dcterms:modified>
</cp:coreProperties>
</file>